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7" r:id="rId3"/>
    <p:sldId id="261" r:id="rId4"/>
    <p:sldId id="257" r:id="rId5"/>
    <p:sldId id="258" r:id="rId6"/>
    <p:sldId id="259" r:id="rId7"/>
    <p:sldId id="260" r:id="rId8"/>
    <p:sldId id="278" r:id="rId9"/>
    <p:sldId id="279" r:id="rId10"/>
    <p:sldId id="280" r:id="rId11"/>
    <p:sldId id="301" r:id="rId12"/>
    <p:sldId id="300" r:id="rId13"/>
    <p:sldId id="302" r:id="rId14"/>
    <p:sldId id="303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304" r:id="rId23"/>
    <p:sldId id="282" r:id="rId24"/>
    <p:sldId id="298" r:id="rId25"/>
    <p:sldId id="283" r:id="rId26"/>
    <p:sldId id="284" r:id="rId27"/>
    <p:sldId id="305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0DEA2-B8F5-467B-9335-9503CD91F77A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8B6F4-4441-4676-A2FC-659CAA975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073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520626-3635-41C5-9BC3-70B0892C9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44D703F-6716-435B-9784-A52BC8840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8A524DE-2A3C-43A4-B707-23A83E35B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AC07-78C0-4D69-8753-E382DF5E7D90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D1B7B67-93EB-497C-9359-C1C91A3FD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D83A606-936C-467D-A883-06EC106FE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953D-1783-40B0-8732-2A0E5BE1B1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949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0B275F-B230-448D-A091-4DF0DCFDF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775E7AC-4882-41AC-9251-32EF643D58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D9BF2A6-065B-48F3-BF4F-2C109A9C9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AC07-78C0-4D69-8753-E382DF5E7D90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2652237-CBFF-4558-9D14-E3D885218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25E311-16D9-4680-8801-BF5ABA639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953D-1783-40B0-8732-2A0E5BE1B1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62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961347C-8DA4-463D-AA3B-16997A6C59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1D0F559-2191-47F3-94B8-6C34DD9ABC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BAAE323-FAD6-4562-BF9D-3663236B6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AC07-78C0-4D69-8753-E382DF5E7D90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0A1F684-90BB-474F-86F6-2182B774E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AAC6515-DB41-48FD-A7B6-F38F1C3D7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953D-1783-40B0-8732-2A0E5BE1B1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27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E27947-4210-4042-AC8F-D136EB98C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8DCC691-99E1-4547-854A-35F7B74EC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47EC248-CE49-4C01-8CF7-2F06B05E0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AC07-78C0-4D69-8753-E382DF5E7D90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A0E8547-2754-4FF8-A511-943F439FC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E2614CF-8118-4F76-B57B-154E38A4F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953D-1783-40B0-8732-2A0E5BE1B1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951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D05894-546A-475B-A574-A0505EA66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4EF2CBD-4E25-4613-811A-720187041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A8B2B83-B7B6-4907-9D63-5B8F7313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AC07-78C0-4D69-8753-E382DF5E7D90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96F4B65-EA90-4153-83A3-AFE06D989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9D77039-432B-446B-9107-FEA67D6D2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953D-1783-40B0-8732-2A0E5BE1B1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63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E13E13-BA7D-40A5-A1AC-4A1BAD6C2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9249B6B-4875-464D-A6A7-4775BA2353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319521B-F16E-44FC-9738-559E04B22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BB7D1E9-469B-42A4-812D-90753CEDA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AC07-78C0-4D69-8753-E382DF5E7D90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CE27F42-BEDA-48E5-8648-E8C9411A8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229070F-7D2F-4907-B4FD-BD7D77586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953D-1783-40B0-8732-2A0E5BE1B1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850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8BC3CA-F24E-4949-9081-0CBEEB6A0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57EDD26-403E-42D5-A68E-54FAF4B01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B3FEE0E-6CFC-47A2-95DA-9CC0E3A8C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5C1089C-0302-423C-9673-258940E398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E3BE7E2-045B-409E-A887-84C313FCC9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2B469B0-E989-409F-A830-6BA600586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AC07-78C0-4D69-8753-E382DF5E7D90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CAA72FB-53AF-409E-A2A4-59390BA7B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BA8AF0A-88CC-42C9-9182-4EE8C12B6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953D-1783-40B0-8732-2A0E5BE1B1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611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AB9556-14F9-4001-8E03-BF1ABCA69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DC08651-968F-4D0F-91B9-1A19815F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AC07-78C0-4D69-8753-E382DF5E7D90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AA5E73A-EEF9-462A-BC14-2085C1AC6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AF4D089-0437-4627-8F28-339AE1A0B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953D-1783-40B0-8732-2A0E5BE1B1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091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8BBA53E-2797-417D-BAF6-6EB25539E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AC07-78C0-4D69-8753-E382DF5E7D90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FAC5DC6-479E-436A-9D36-646D01ABB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70EE15C-DA0F-4818-9B91-AD11CE3E2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953D-1783-40B0-8732-2A0E5BE1B1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02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013425-A948-47BC-A574-BE1E006C9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2598965-E81C-4AB7-B27E-F90505E29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413720C-5717-4303-91F6-DC7DDC4A0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581F1A6-3F2B-4708-9F4E-D6B05C734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AC07-78C0-4D69-8753-E382DF5E7D90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378BFCA-5B9F-40D8-A036-44F269221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6877FBD-1109-4D2E-890A-7A36AAAF8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953D-1783-40B0-8732-2A0E5BE1B1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992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548E51-3364-4C62-8FF3-4290DB23B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66CE6C7-D28C-4029-A065-1431842A4F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FE2AECB-AE19-4690-A8E0-C1151DFAD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703AAA2-8E22-41C9-997B-B3401BAFB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AC07-78C0-4D69-8753-E382DF5E7D90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F8EE4CD-97FC-4A1B-9761-670E3CE39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4A51690-B8D5-42E4-8F0A-543F6F829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953D-1783-40B0-8732-2A0E5BE1B1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175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7548A3-4D52-418D-8415-A537709DA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B0F72E0-C2FA-401E-8A63-3E7F85991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AE65B0E-CED7-41E8-8F16-84187BB2B5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6AC07-78C0-4D69-8753-E382DF5E7D90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AB9E16F-4361-419D-A7F5-808BA8768D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D49DDF7-ED22-4088-AAB3-243D9575EB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E953D-1783-40B0-8732-2A0E5BE1B1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487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DBD983C-AB97-4A07-97E2-F6F1FD5AA992}"/>
              </a:ext>
            </a:extLst>
          </p:cNvPr>
          <p:cNvSpPr txBox="1"/>
          <p:nvPr/>
        </p:nvSpPr>
        <p:spPr>
          <a:xfrm>
            <a:off x="5374640" y="1098362"/>
            <a:ext cx="609600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Проект с детьми 2 младшей группы</a:t>
            </a:r>
            <a:r>
              <a:rPr lang="ru-RU" sz="2800" b="1" i="1" dirty="0">
                <a:solidFill>
                  <a:schemeClr val="folHlink"/>
                </a:solidFill>
                <a:latin typeface="Arial" charset="0"/>
              </a:rPr>
              <a:t/>
            </a:r>
            <a:br>
              <a:rPr lang="ru-RU" sz="2800" b="1" i="1" dirty="0">
                <a:solidFill>
                  <a:schemeClr val="folHlink"/>
                </a:solidFill>
                <a:latin typeface="Arial" charset="0"/>
              </a:rPr>
            </a:br>
            <a:r>
              <a:rPr lang="ru-RU" sz="2800" b="1" i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«За здоровьем </a:t>
            </a:r>
            <a:br>
              <a:rPr lang="ru-RU" sz="5400" b="1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в детский сад»</a:t>
            </a:r>
            <a:r>
              <a:rPr lang="ru-RU" sz="5400" b="1" i="1" dirty="0">
                <a:solidFill>
                  <a:srgbClr val="CC3300"/>
                </a:solidFill>
                <a:latin typeface="Arial" charset="0"/>
              </a:rPr>
              <a:t/>
            </a:r>
            <a:br>
              <a:rPr lang="ru-RU" sz="5400" b="1" i="1" dirty="0">
                <a:solidFill>
                  <a:srgbClr val="CC3300"/>
                </a:solidFill>
                <a:latin typeface="Arial" charset="0"/>
              </a:rPr>
            </a:br>
            <a:endParaRPr lang="ru-RU" sz="2800" dirty="0"/>
          </a:p>
        </p:txBody>
      </p:sp>
      <p:pic>
        <p:nvPicPr>
          <p:cNvPr id="4" name="Picture 12" descr="detia-862">
            <a:extLst>
              <a:ext uri="{FF2B5EF4-FFF2-40B4-BE49-F238E27FC236}">
                <a16:creationId xmlns:a16="http://schemas.microsoft.com/office/drawing/2014/main" xmlns="" id="{438DD237-8E68-43E0-9C89-0937A4A7F5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330325"/>
            <a:ext cx="1871662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260C1C8-60D9-4AEE-9379-EFCA7325999A}"/>
              </a:ext>
            </a:extLst>
          </p:cNvPr>
          <p:cNvSpPr txBox="1"/>
          <p:nvPr/>
        </p:nvSpPr>
        <p:spPr>
          <a:xfrm>
            <a:off x="7467600" y="5188138"/>
            <a:ext cx="74472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подготовили:</a:t>
            </a:r>
            <a:br>
              <a:rPr lang="ru-RU" dirty="0"/>
            </a:br>
            <a:r>
              <a:rPr lang="ru-RU" dirty="0"/>
              <a:t>воспитатели МБДОУ д/с № 37</a:t>
            </a:r>
            <a:r>
              <a:rPr lang="ru-RU"/>
              <a:t/>
            </a:r>
            <a:br>
              <a:rPr lang="ru-RU"/>
            </a:br>
            <a:r>
              <a:rPr lang="ru-RU" smtClean="0"/>
              <a:t>Ивлева </a:t>
            </a:r>
            <a:r>
              <a:rPr lang="ru-RU" dirty="0"/>
              <a:t>Н.Н.</a:t>
            </a:r>
          </a:p>
        </p:txBody>
      </p:sp>
      <p:pic>
        <p:nvPicPr>
          <p:cNvPr id="7" name="Picture 13" descr="detia-719">
            <a:extLst>
              <a:ext uri="{FF2B5EF4-FFF2-40B4-BE49-F238E27FC236}">
                <a16:creationId xmlns:a16="http://schemas.microsoft.com/office/drawing/2014/main" xmlns="" id="{7D2B6CB2-D71A-4471-9FE6-D753B6F9FB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9880" y="5188138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задумался">
            <a:extLst>
              <a:ext uri="{FF2B5EF4-FFF2-40B4-BE49-F238E27FC236}">
                <a16:creationId xmlns:a16="http://schemas.microsoft.com/office/drawing/2014/main" xmlns="" id="{CBA4218E-9770-4E9A-8F0F-C62A7D73FA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9848" y="3898265"/>
            <a:ext cx="1728787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6763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D22D4C8-532B-467F-8CF9-7F185D6CA81A}"/>
              </a:ext>
            </a:extLst>
          </p:cNvPr>
          <p:cNvSpPr txBox="1"/>
          <p:nvPr/>
        </p:nvSpPr>
        <p:spPr>
          <a:xfrm>
            <a:off x="3616960" y="303034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4000" b="1" i="0" u="sng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Внедренческий этап</a:t>
            </a:r>
            <a:endParaRPr lang="ru-RU" dirty="0"/>
          </a:p>
        </p:txBody>
      </p:sp>
      <p:pic>
        <p:nvPicPr>
          <p:cNvPr id="4" name="Picture 6" descr="b37">
            <a:extLst>
              <a:ext uri="{FF2B5EF4-FFF2-40B4-BE49-F238E27FC236}">
                <a16:creationId xmlns:a16="http://schemas.microsoft.com/office/drawing/2014/main" xmlns="" id="{684D4563-EB6D-4F48-86AC-3B2BBE8A76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0615" y="187077"/>
            <a:ext cx="136842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CAFE601-BBB0-449F-BC7C-2B591D68ED24}"/>
              </a:ext>
            </a:extLst>
          </p:cNvPr>
          <p:cNvSpPr txBox="1"/>
          <p:nvPr/>
        </p:nvSpPr>
        <p:spPr>
          <a:xfrm>
            <a:off x="3484880" y="1954520"/>
            <a:ext cx="657352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>
                <a:latin typeface="Times New Roman" pitchFamily="18" charset="0"/>
              </a:rPr>
              <a:t>1. «Если хочешь быть здоров…»</a:t>
            </a:r>
            <a:r>
              <a:rPr lang="ru-RU" sz="2000" dirty="0">
                <a:latin typeface="Times New Roman" pitchFamily="18" charset="0"/>
              </a:rPr>
              <a:t> (психоэмоциональные игры; игры- упражнения для выработки правильной осанки; упражнения для коррекции плоскостопия; оздоровительные игры, игровая терапия; КГН, закаливание).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>
                <a:latin typeface="Times New Roman" pitchFamily="18" charset="0"/>
              </a:rPr>
              <a:t>2. «Я такой»</a:t>
            </a:r>
            <a:r>
              <a:rPr lang="ru-RU" sz="2000" dirty="0">
                <a:latin typeface="Times New Roman" pitchFamily="18" charset="0"/>
              </a:rPr>
              <a:t> (НОД по развитию представлений о мире и о себе).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>
                <a:latin typeface="Times New Roman" pitchFamily="18" charset="0"/>
              </a:rPr>
              <a:t>3. «Творческая мастерская»</a:t>
            </a:r>
            <a:r>
              <a:rPr lang="ru-RU" sz="2000" dirty="0">
                <a:latin typeface="Times New Roman" pitchFamily="18" charset="0"/>
              </a:rPr>
              <a:t> (совместная продуктивная деятельность детей и родителей).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>
                <a:latin typeface="Times New Roman" pitchFamily="18" charset="0"/>
              </a:rPr>
              <a:t>4. «На книжной полке»</a:t>
            </a:r>
            <a:r>
              <a:rPr lang="ru-RU" sz="2000" dirty="0">
                <a:latin typeface="Times New Roman" pitchFamily="18" charset="0"/>
              </a:rPr>
              <a:t> (чтение детской литературы, заучивание стихотворений, потешек).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>
                <a:latin typeface="Times New Roman" pitchFamily="18" charset="0"/>
              </a:rPr>
              <a:t>5. «Веселись, детвора!»</a:t>
            </a:r>
            <a:r>
              <a:rPr lang="ru-RU" sz="2000" dirty="0">
                <a:latin typeface="Times New Roman" pitchFamily="18" charset="0"/>
              </a:rPr>
              <a:t> (оздоровительные досуги, праздники, развлечения, дни здоровья, тематические прогулки, игровая деятельность).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>
                <a:latin typeface="Times New Roman" pitchFamily="18" charset="0"/>
              </a:rPr>
              <a:t>6. «Для мам и пап»</a:t>
            </a:r>
            <a:r>
              <a:rPr lang="ru-RU" sz="2000" dirty="0">
                <a:latin typeface="Times New Roman" pitchFamily="18" charset="0"/>
              </a:rPr>
              <a:t> (информация, фотовыставки, опросы, анкетирование, родительские собрания, консультации.)</a:t>
            </a:r>
          </a:p>
        </p:txBody>
      </p:sp>
    </p:spTree>
    <p:extLst>
      <p:ext uri="{BB962C8B-B14F-4D97-AF65-F5344CB8AC3E}">
        <p14:creationId xmlns:p14="http://schemas.microsoft.com/office/powerpoint/2010/main" val="10421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1981200" y="549275"/>
            <a:ext cx="8229600" cy="647700"/>
          </a:xfrm>
        </p:spPr>
        <p:txBody>
          <a:bodyPr>
            <a:normAutofit fontScale="90000"/>
          </a:bodyPr>
          <a:lstStyle/>
          <a:p>
            <a:r>
              <a:rPr lang="ru-RU" sz="4000" b="1">
                <a:solidFill>
                  <a:srgbClr val="990033"/>
                </a:solidFill>
                <a:latin typeface="Times New Roman" pitchFamily="18" charset="0"/>
              </a:rPr>
              <a:t>1.«Если хочешь быть здоров…»</a:t>
            </a:r>
            <a:br>
              <a:rPr lang="ru-RU" sz="4000" b="1">
                <a:solidFill>
                  <a:srgbClr val="990033"/>
                </a:solidFill>
                <a:latin typeface="Times New Roman" pitchFamily="18" charset="0"/>
              </a:rPr>
            </a:br>
            <a:endParaRPr lang="ru-RU" sz="4000">
              <a:solidFill>
                <a:srgbClr val="990033"/>
              </a:solidFill>
              <a:latin typeface="Times New Roman" pitchFamily="18" charset="0"/>
            </a:endParaRP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dirty="0">
                <a:solidFill>
                  <a:srgbClr val="800000"/>
                </a:solidFill>
                <a:latin typeface="Times New Roman" pitchFamily="18" charset="0"/>
              </a:rPr>
              <a:t>ЗАДАЧА: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</a:rPr>
              <a:t>Использование различных методов оздоровления детей в соответствии с возрастом, индивидуальными особенностями детей и пожеланиями родителей.</a:t>
            </a:r>
          </a:p>
        </p:txBody>
      </p:sp>
      <p:pic>
        <p:nvPicPr>
          <p:cNvPr id="24579" name="Picture 4" descr="detia-81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1" y="3933825"/>
            <a:ext cx="2519363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706437"/>
          </a:xfrm>
        </p:spPr>
        <p:txBody>
          <a:bodyPr>
            <a:normAutofit fontScale="90000"/>
          </a:bodyPr>
          <a:lstStyle/>
          <a:p>
            <a:r>
              <a:rPr lang="ru-RU" sz="4000" b="1">
                <a:solidFill>
                  <a:srgbClr val="990033"/>
                </a:solidFill>
                <a:latin typeface="Times New Roman" pitchFamily="18" charset="0"/>
              </a:rPr>
              <a:t>«Если хочешь быть здоров…»</a:t>
            </a:r>
            <a:br>
              <a:rPr lang="ru-RU" sz="4000" b="1">
                <a:solidFill>
                  <a:srgbClr val="990033"/>
                </a:solidFill>
                <a:latin typeface="Times New Roman" pitchFamily="18" charset="0"/>
              </a:rPr>
            </a:br>
            <a:endParaRPr lang="ru-RU" sz="4000" b="1">
              <a:solidFill>
                <a:srgbClr val="990033"/>
              </a:solidFill>
              <a:latin typeface="Times New Roman" pitchFamily="18" charset="0"/>
            </a:endParaRPr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>
          <a:xfrm>
            <a:off x="1981200" y="908051"/>
            <a:ext cx="8229600" cy="52181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>
                <a:solidFill>
                  <a:srgbClr val="800000"/>
                </a:solidFill>
                <a:latin typeface="Times New Roman" pitchFamily="18" charset="0"/>
              </a:rPr>
              <a:t>1. </a:t>
            </a:r>
            <a:r>
              <a:rPr lang="ru-RU" b="1" dirty="0">
                <a:solidFill>
                  <a:srgbClr val="800000"/>
                </a:solidFill>
                <a:latin typeface="Times New Roman" pitchFamily="18" charset="0"/>
              </a:rPr>
              <a:t>Консультация для родителей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</a:rPr>
              <a:t>«Закаливание детей в дошкольном  возрасте» </a:t>
            </a:r>
          </a:p>
          <a:p>
            <a:pPr>
              <a:buFont typeface="Wingdings" pitchFamily="2" charset="2"/>
              <a:buNone/>
            </a:pPr>
            <a:r>
              <a:rPr lang="ru-RU" dirty="0">
                <a:solidFill>
                  <a:srgbClr val="800000"/>
                </a:solidFill>
                <a:latin typeface="Times New Roman" pitchFamily="18" charset="0"/>
              </a:rPr>
              <a:t>2. </a:t>
            </a:r>
            <a:r>
              <a:rPr lang="ru-RU" b="1" dirty="0">
                <a:solidFill>
                  <a:srgbClr val="800000"/>
                </a:solidFill>
                <a:latin typeface="Times New Roman" pitchFamily="18" charset="0"/>
              </a:rPr>
              <a:t>Традиционные методы закаливания</a:t>
            </a:r>
          </a:p>
          <a:p>
            <a:pPr>
              <a:buFont typeface="Wingdings" pitchFamily="2" charset="2"/>
              <a:buNone/>
            </a:pPr>
            <a:r>
              <a:rPr lang="ru-RU" dirty="0">
                <a:solidFill>
                  <a:srgbClr val="800000"/>
                </a:solidFill>
                <a:latin typeface="Times New Roman" pitchFamily="18" charset="0"/>
              </a:rPr>
              <a:t>3. </a:t>
            </a:r>
            <a:r>
              <a:rPr lang="ru-RU" b="1" dirty="0">
                <a:solidFill>
                  <a:srgbClr val="800000"/>
                </a:solidFill>
                <a:latin typeface="Times New Roman" pitchFamily="18" charset="0"/>
              </a:rPr>
              <a:t>Опрос родителей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</a:rPr>
              <a:t>«Методы закаливания» </a:t>
            </a:r>
          </a:p>
          <a:p>
            <a:pPr>
              <a:buFont typeface="Wingdings" pitchFamily="2" charset="2"/>
              <a:buNone/>
            </a:pPr>
            <a:r>
              <a:rPr lang="ru-RU" dirty="0">
                <a:solidFill>
                  <a:srgbClr val="800000"/>
                </a:solidFill>
                <a:latin typeface="Times New Roman" pitchFamily="18" charset="0"/>
              </a:rPr>
              <a:t>4. </a:t>
            </a:r>
            <a:r>
              <a:rPr lang="ru-RU" b="1" dirty="0">
                <a:solidFill>
                  <a:srgbClr val="800000"/>
                </a:solidFill>
                <a:latin typeface="Times New Roman" pitchFamily="18" charset="0"/>
              </a:rPr>
              <a:t>Нетрадиционные средства оздоровления детей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</a:rPr>
              <a:t>(оздоровительные игры, игры, которые лечат, игровая терапия, упражнения – игры при болезнях носа и горла, упражнения для профилактики и коррекции плоскостопия, «погодный массаж», гимнастика для пальцев ног, массаж стоп)</a:t>
            </a:r>
          </a:p>
        </p:txBody>
      </p:sp>
      <p:pic>
        <p:nvPicPr>
          <p:cNvPr id="25603" name="Picture 74" descr="E:\ВСЕ ПРЕЗЕНТАЦИИ\Анимированные рисунки и рамки\Анимация\7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8214" y="5373688"/>
            <a:ext cx="115093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81" descr="E:\ВСЕ ПРЕЗЕНТАЦИИ\Анимированные рисунки и рамки\Анимация\7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91625" y="5300664"/>
            <a:ext cx="99695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 descr="кр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48751" y="1341438"/>
            <a:ext cx="12160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1981200" y="549276"/>
            <a:ext cx="7931150" cy="792163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990033"/>
                </a:solidFill>
                <a:latin typeface="Times New Roman" pitchFamily="18" charset="0"/>
              </a:rPr>
              <a:t>Традиционные методы закаливания во второй младшей группе: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1981200" y="1916113"/>
            <a:ext cx="8229600" cy="42100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>
                <a:solidFill>
                  <a:srgbClr val="800000"/>
                </a:solidFill>
                <a:latin typeface="Times New Roman" pitchFamily="18" charset="0"/>
              </a:rPr>
              <a:t>1. </a:t>
            </a:r>
            <a:r>
              <a:rPr lang="ru-RU" dirty="0">
                <a:latin typeface="Times New Roman" pitchFamily="18" charset="0"/>
              </a:rPr>
              <a:t>Утренняя гимнастика.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>
                <a:solidFill>
                  <a:srgbClr val="800000"/>
                </a:solidFill>
                <a:latin typeface="Times New Roman" pitchFamily="18" charset="0"/>
              </a:rPr>
              <a:t>2. </a:t>
            </a:r>
            <a:r>
              <a:rPr lang="ru-RU" dirty="0">
                <a:latin typeface="Times New Roman" pitchFamily="18" charset="0"/>
              </a:rPr>
              <a:t>Одежда в группе и на улице по погоде.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>
                <a:solidFill>
                  <a:srgbClr val="800000"/>
                </a:solidFill>
                <a:latin typeface="Times New Roman" pitchFamily="18" charset="0"/>
              </a:rPr>
              <a:t>3. </a:t>
            </a:r>
            <a:r>
              <a:rPr lang="ru-RU" dirty="0">
                <a:latin typeface="Times New Roman" pitchFamily="18" charset="0"/>
              </a:rPr>
              <a:t>Прогулки каждый день с подвижными играми.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>
                <a:solidFill>
                  <a:srgbClr val="800000"/>
                </a:solidFill>
                <a:latin typeface="Times New Roman" pitchFamily="18" charset="0"/>
              </a:rPr>
              <a:t>4. </a:t>
            </a:r>
            <a:r>
              <a:rPr lang="ru-RU" dirty="0">
                <a:latin typeface="Times New Roman" pitchFamily="18" charset="0"/>
              </a:rPr>
              <a:t>Сон без маек (с учетом температуры воздуха в группе и пожеланиями родителей).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>
                <a:solidFill>
                  <a:srgbClr val="800000"/>
                </a:solidFill>
                <a:latin typeface="Times New Roman" pitchFamily="18" charset="0"/>
              </a:rPr>
              <a:t>5. </a:t>
            </a:r>
            <a:r>
              <a:rPr lang="ru-RU" dirty="0">
                <a:latin typeface="Times New Roman" pitchFamily="18" charset="0"/>
              </a:rPr>
              <a:t>Хождение босиком до и после сна.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>
                <a:solidFill>
                  <a:srgbClr val="800000"/>
                </a:solidFill>
                <a:latin typeface="Times New Roman" pitchFamily="18" charset="0"/>
              </a:rPr>
              <a:t>6. </a:t>
            </a:r>
            <a:r>
              <a:rPr lang="ru-RU" dirty="0">
                <a:latin typeface="Times New Roman" pitchFamily="18" charset="0"/>
              </a:rPr>
              <a:t>Гимнастика и хождение по ребристым дорожкам.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>
                <a:solidFill>
                  <a:srgbClr val="800000"/>
                </a:solidFill>
                <a:latin typeface="Times New Roman" pitchFamily="18" charset="0"/>
              </a:rPr>
              <a:t>7. </a:t>
            </a:r>
            <a:r>
              <a:rPr lang="ru-RU" dirty="0">
                <a:latin typeface="Times New Roman" pitchFamily="18" charset="0"/>
              </a:rPr>
              <a:t>Умывание холодной водой.</a:t>
            </a:r>
          </a:p>
        </p:txBody>
      </p:sp>
      <p:grpSp>
        <p:nvGrpSpPr>
          <p:cNvPr id="26628" name="Group 2"/>
          <p:cNvGrpSpPr>
            <a:grpSpLocks/>
          </p:cNvGrpSpPr>
          <p:nvPr/>
        </p:nvGrpSpPr>
        <p:grpSpPr bwMode="auto">
          <a:xfrm flipH="1">
            <a:off x="7967664" y="5373688"/>
            <a:ext cx="1214437" cy="728662"/>
            <a:chOff x="2789" y="300"/>
            <a:chExt cx="2867" cy="3130"/>
          </a:xfrm>
        </p:grpSpPr>
        <p:pic>
          <p:nvPicPr>
            <p:cNvPr id="26629" name="Picture 3" descr="80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2789" y="981"/>
              <a:ext cx="1552" cy="1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0" name="Picture 4" descr="80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05" y="1706"/>
              <a:ext cx="1551" cy="1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1" name="Picture 5" descr="80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69" y="300"/>
              <a:ext cx="1495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636" name="Picture 5" descr="vogel1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72488" y="1412876"/>
            <a:ext cx="1295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/>
          </p:nvPr>
        </p:nvSpPr>
        <p:spPr>
          <a:xfrm>
            <a:off x="1992314" y="188913"/>
            <a:ext cx="8218487" cy="360362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atin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</a:rPr>
            </a:br>
            <a:r>
              <a:rPr lang="ru-RU" sz="2800" dirty="0">
                <a:latin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</a:rPr>
            </a:br>
            <a:r>
              <a:rPr lang="ru-RU" sz="2800" dirty="0">
                <a:latin typeface="Times New Roman" pitchFamily="18" charset="0"/>
              </a:rPr>
              <a:t> </a:t>
            </a:r>
            <a:r>
              <a:rPr lang="ru-RU" sz="4000" b="1" u="sng" dirty="0">
                <a:solidFill>
                  <a:srgbClr val="990033"/>
                </a:solidFill>
                <a:latin typeface="Times New Roman" pitchFamily="18" charset="0"/>
              </a:rPr>
              <a:t>«Я такой»</a:t>
            </a:r>
            <a:r>
              <a:rPr lang="ru-RU" sz="4000" u="sng" dirty="0">
                <a:solidFill>
                  <a:srgbClr val="990033"/>
                </a:solidFill>
                <a:latin typeface="Times New Roman" pitchFamily="18" charset="0"/>
              </a:rPr>
              <a:t> </a:t>
            </a:r>
            <a:br>
              <a:rPr lang="ru-RU" sz="4000" u="sng" dirty="0">
                <a:solidFill>
                  <a:srgbClr val="990033"/>
                </a:solidFill>
                <a:latin typeface="Times New Roman" pitchFamily="18" charset="0"/>
              </a:rPr>
            </a:br>
            <a:r>
              <a:rPr lang="ru-RU" sz="2400" b="1" dirty="0">
                <a:latin typeface="Times New Roman" pitchFamily="18" charset="0"/>
              </a:rPr>
              <a:t>Планирование НОД по развитию представлений о мире и о себе.</a:t>
            </a:r>
          </a:p>
        </p:txBody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>
          <a:xfrm>
            <a:off x="1981200" y="1412875"/>
            <a:ext cx="8229600" cy="47132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b="1" dirty="0">
                <a:solidFill>
                  <a:srgbClr val="800000"/>
                </a:solidFill>
                <a:latin typeface="Times New Roman" pitchFamily="18" charset="0"/>
              </a:rPr>
              <a:t>Где живет </a:t>
            </a:r>
            <a:r>
              <a:rPr lang="ru-RU" b="1" dirty="0" err="1">
                <a:solidFill>
                  <a:srgbClr val="800000"/>
                </a:solidFill>
                <a:latin typeface="Times New Roman" pitchFamily="18" charset="0"/>
              </a:rPr>
              <a:t>витаминка</a:t>
            </a:r>
            <a:r>
              <a:rPr lang="ru-RU" b="1" dirty="0">
                <a:solidFill>
                  <a:srgbClr val="800000"/>
                </a:solidFill>
                <a:latin typeface="Times New Roman" pitchFamily="18" charset="0"/>
              </a:rPr>
              <a:t>? </a:t>
            </a:r>
          </a:p>
          <a:p>
            <a:pPr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b="1" dirty="0">
                <a:solidFill>
                  <a:srgbClr val="800000"/>
                </a:solidFill>
                <a:latin typeface="Times New Roman" pitchFamily="18" charset="0"/>
              </a:rPr>
              <a:t>Это я! </a:t>
            </a:r>
          </a:p>
          <a:p>
            <a:pPr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b="1" dirty="0">
                <a:solidFill>
                  <a:srgbClr val="800000"/>
                </a:solidFill>
                <a:latin typeface="Times New Roman" pitchFamily="18" charset="0"/>
              </a:rPr>
              <a:t>Органы чувств (глаза, уши, нос). </a:t>
            </a:r>
          </a:p>
          <a:p>
            <a:pPr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b="1" dirty="0">
                <a:solidFill>
                  <a:srgbClr val="800000"/>
                </a:solidFill>
                <a:latin typeface="Times New Roman" pitchFamily="18" charset="0"/>
              </a:rPr>
              <a:t>Для чего нужны глаза? </a:t>
            </a:r>
          </a:p>
          <a:p>
            <a:pPr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b="1" dirty="0">
                <a:solidFill>
                  <a:srgbClr val="800000"/>
                </a:solidFill>
                <a:latin typeface="Times New Roman" pitchFamily="18" charset="0"/>
              </a:rPr>
              <a:t>Орган слуха – уши. </a:t>
            </a:r>
          </a:p>
          <a:p>
            <a:pPr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b="1" dirty="0">
                <a:solidFill>
                  <a:srgbClr val="800000"/>
                </a:solidFill>
                <a:latin typeface="Times New Roman" pitchFamily="18" charset="0"/>
              </a:rPr>
              <a:t>Органы слуха, вкуса, обоняния (уши, рот – язык, нос). </a:t>
            </a:r>
          </a:p>
          <a:p>
            <a:pPr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b="1" dirty="0">
                <a:solidFill>
                  <a:srgbClr val="800000"/>
                </a:solidFill>
                <a:latin typeface="Times New Roman" pitchFamily="18" charset="0"/>
              </a:rPr>
              <a:t>Для чего нужны зубы? </a:t>
            </a:r>
          </a:p>
          <a:p>
            <a:pPr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b="1" dirty="0">
                <a:solidFill>
                  <a:srgbClr val="800000"/>
                </a:solidFill>
                <a:latin typeface="Times New Roman" pitchFamily="18" charset="0"/>
              </a:rPr>
              <a:t>Моя одежда (зима, весна, лето, осень). </a:t>
            </a:r>
          </a:p>
          <a:p>
            <a:pPr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b="1" dirty="0">
                <a:solidFill>
                  <a:srgbClr val="800000"/>
                </a:solidFill>
                <a:latin typeface="Times New Roman" pitchFamily="18" charset="0"/>
              </a:rPr>
              <a:t>Экскурсия в медицинский кабинет детского сада. </a:t>
            </a:r>
          </a:p>
          <a:p>
            <a:pPr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b="1" dirty="0">
                <a:solidFill>
                  <a:srgbClr val="800000"/>
                </a:solidFill>
                <a:latin typeface="Times New Roman" pitchFamily="18" charset="0"/>
              </a:rPr>
              <a:t>Как быть здоровым? </a:t>
            </a:r>
          </a:p>
        </p:txBody>
      </p:sp>
      <p:pic>
        <p:nvPicPr>
          <p:cNvPr id="67588" name="Picture 4" descr="4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2488" y="1773239"/>
            <a:ext cx="1295400" cy="1582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u="sng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«Творческая мастерская»</a:t>
            </a:r>
          </a:p>
        </p:txBody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600" b="1" dirty="0">
                <a:solidFill>
                  <a:srgbClr val="800000"/>
                </a:solidFill>
                <a:latin typeface="Times New Roman" pitchFamily="18" charset="0"/>
              </a:rPr>
              <a:t>ЗАДАЧА:  </a:t>
            </a:r>
            <a:r>
              <a:rPr lang="ru-RU" sz="3600" dirty="0">
                <a:latin typeface="Times New Roman" pitchFamily="18" charset="0"/>
              </a:rPr>
              <a:t>Проведение оздоровительной работы с детьми и обогащение развивающей среды в группе при взаимодействии воспитателей, детей и их родителей.</a:t>
            </a:r>
          </a:p>
          <a:p>
            <a:endParaRPr lang="ru-RU" sz="3600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pic>
        <p:nvPicPr>
          <p:cNvPr id="8" name="Picture 2" descr="11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7576" y="4437063"/>
            <a:ext cx="3167063" cy="2303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69" name="Picture 2" descr="dis14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10688" y="571500"/>
            <a:ext cx="114300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u="sng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«Творческая мастерская»</a:t>
            </a:r>
          </a:p>
        </p:txBody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dirty="0">
                <a:solidFill>
                  <a:srgbClr val="800000"/>
                </a:solidFill>
                <a:latin typeface="Times New Roman" pitchFamily="18" charset="0"/>
              </a:rPr>
              <a:t>1.</a:t>
            </a:r>
            <a:r>
              <a:rPr lang="ru-RU" dirty="0"/>
              <a:t> </a:t>
            </a:r>
            <a:r>
              <a:rPr lang="ru-RU" b="1" dirty="0">
                <a:latin typeface="Times New Roman" pitchFamily="18" charset="0"/>
              </a:rPr>
              <a:t>Пополнение Центра Здоровья в группе.</a:t>
            </a:r>
          </a:p>
          <a:p>
            <a:pPr>
              <a:buFont typeface="Wingdings" pitchFamily="2" charset="2"/>
              <a:buNone/>
            </a:pPr>
            <a:r>
              <a:rPr lang="ru-RU" b="1" dirty="0">
                <a:solidFill>
                  <a:srgbClr val="800000"/>
                </a:solidFill>
                <a:latin typeface="Times New Roman" pitchFamily="18" charset="0"/>
              </a:rPr>
              <a:t>2. </a:t>
            </a:r>
            <a:r>
              <a:rPr lang="ru-RU" b="1" dirty="0">
                <a:latin typeface="Times New Roman" pitchFamily="18" charset="0"/>
              </a:rPr>
              <a:t>Коллективные и индивидуальные работы детей по теме: «Здоровье и нездоровье»</a:t>
            </a:r>
          </a:p>
          <a:p>
            <a:pPr>
              <a:buFont typeface="Wingdings" pitchFamily="2" charset="2"/>
              <a:buNone/>
            </a:pPr>
            <a:r>
              <a:rPr lang="ru-RU" b="1" dirty="0">
                <a:solidFill>
                  <a:srgbClr val="800000"/>
                </a:solidFill>
                <a:latin typeface="Times New Roman" pitchFamily="18" charset="0"/>
              </a:rPr>
              <a:t>3. </a:t>
            </a:r>
            <a:r>
              <a:rPr lang="ru-RU" b="1" dirty="0">
                <a:latin typeface="Times New Roman" pitchFamily="18" charset="0"/>
              </a:rPr>
              <a:t>Создание развивающей среды для развития мелкой моторики рук.</a:t>
            </a:r>
          </a:p>
          <a:p>
            <a:pPr>
              <a:buFont typeface="Wingdings" pitchFamily="2" charset="2"/>
              <a:buNone/>
            </a:pPr>
            <a:r>
              <a:rPr lang="ru-RU" b="1" dirty="0">
                <a:solidFill>
                  <a:srgbClr val="800000"/>
                </a:solidFill>
                <a:latin typeface="Times New Roman" pitchFamily="18" charset="0"/>
              </a:rPr>
              <a:t>4. </a:t>
            </a:r>
            <a:r>
              <a:rPr lang="ru-RU" b="1" dirty="0">
                <a:latin typeface="Times New Roman" pitchFamily="18" charset="0"/>
              </a:rPr>
              <a:t>Изготовление информационного центра здоровья для родителей.</a:t>
            </a:r>
          </a:p>
          <a:p>
            <a:pPr>
              <a:buFont typeface="Wingdings" pitchFamily="2" charset="2"/>
              <a:buNone/>
            </a:pPr>
            <a:r>
              <a:rPr lang="ru-RU" b="1" dirty="0">
                <a:solidFill>
                  <a:srgbClr val="800000"/>
                </a:solidFill>
                <a:latin typeface="Times New Roman" pitchFamily="18" charset="0"/>
              </a:rPr>
              <a:t>5.</a:t>
            </a:r>
            <a:r>
              <a:rPr lang="ru-RU" b="1" dirty="0">
                <a:latin typeface="Times New Roman" pitchFamily="18" charset="0"/>
              </a:rPr>
              <a:t>Планирование занятий по продуктивной деятельности (рисование, лепка, аппликация).</a:t>
            </a:r>
          </a:p>
        </p:txBody>
      </p:sp>
      <p:pic>
        <p:nvPicPr>
          <p:cNvPr id="37892" name="Picture 4" descr="9b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60512">
            <a:off x="9409113" y="3573463"/>
            <a:ext cx="868362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39" descr="солнце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5188" y="476250"/>
            <a:ext cx="57626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>
          <a:xfrm>
            <a:off x="3024158" y="365125"/>
            <a:ext cx="8329642" cy="1325563"/>
          </a:xfrm>
        </p:spPr>
        <p:txBody>
          <a:bodyPr/>
          <a:lstStyle/>
          <a:p>
            <a:pPr eaLnBrk="1" hangingPunct="1"/>
            <a:r>
              <a:rPr lang="ru-RU" b="1" u="sng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«На книжной полке»</a:t>
            </a:r>
          </a:p>
        </p:txBody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>
          <a:xfrm>
            <a:off x="1981200" y="1268413"/>
            <a:ext cx="8329642" cy="55895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600" b="1" dirty="0">
                <a:solidFill>
                  <a:srgbClr val="800000"/>
                </a:solidFill>
                <a:latin typeface="Times New Roman" pitchFamily="18" charset="0"/>
              </a:rPr>
              <a:t>ЗАДАЧИ: </a:t>
            </a:r>
            <a:endParaRPr lang="ru-RU" sz="3600" dirty="0">
              <a:solidFill>
                <a:srgbClr val="800000"/>
              </a:solidFill>
              <a:latin typeface="Times New Roman" pitchFamily="18" charset="0"/>
            </a:endParaRPr>
          </a:p>
          <a:p>
            <a:r>
              <a:rPr lang="ru-RU" sz="3600" dirty="0">
                <a:latin typeface="Times New Roman" pitchFamily="18" charset="0"/>
              </a:rPr>
              <a:t>воспитывать бережное отношение к своему здоровью через чтение детской литературы;</a:t>
            </a:r>
          </a:p>
          <a:p>
            <a:r>
              <a:rPr lang="ru-RU" sz="3600" dirty="0">
                <a:latin typeface="Times New Roman" pitchFamily="18" charset="0"/>
              </a:rPr>
              <a:t>использовать русские народные </a:t>
            </a:r>
            <a:r>
              <a:rPr lang="ru-RU" sz="3600" dirty="0" err="1">
                <a:latin typeface="Times New Roman" pitchFamily="18" charset="0"/>
              </a:rPr>
              <a:t>потешки</a:t>
            </a:r>
            <a:r>
              <a:rPr lang="ru-RU" sz="3600" dirty="0">
                <a:latin typeface="Times New Roman" pitchFamily="18" charset="0"/>
              </a:rPr>
              <a:t>, приговорки, </a:t>
            </a:r>
            <a:r>
              <a:rPr lang="ru-RU" sz="3600" dirty="0" err="1">
                <a:latin typeface="Times New Roman" pitchFamily="18" charset="0"/>
              </a:rPr>
              <a:t>пестушки</a:t>
            </a:r>
            <a:r>
              <a:rPr lang="ru-RU" sz="3600" dirty="0">
                <a:latin typeface="Times New Roman" pitchFamily="18" charset="0"/>
              </a:rPr>
              <a:t> при умывании, расчесывании и </a:t>
            </a:r>
            <a:r>
              <a:rPr lang="ru-RU" sz="3600" dirty="0" err="1">
                <a:latin typeface="Times New Roman" pitchFamily="18" charset="0"/>
              </a:rPr>
              <a:t>заплетании</a:t>
            </a:r>
            <a:r>
              <a:rPr lang="ru-RU" sz="3600" dirty="0">
                <a:latin typeface="Times New Roman" pitchFamily="18" charset="0"/>
              </a:rPr>
              <a:t> волос девочкам;</a:t>
            </a:r>
          </a:p>
          <a:p>
            <a:r>
              <a:rPr lang="ru-RU" sz="3600" dirty="0">
                <a:latin typeface="Times New Roman" pitchFamily="18" charset="0"/>
              </a:rPr>
              <a:t>заучивать стихотворения о здоровье.</a:t>
            </a:r>
          </a:p>
        </p:txBody>
      </p:sp>
      <p:pic>
        <p:nvPicPr>
          <p:cNvPr id="4" name="Picture 8" descr="0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32746" y="4533903"/>
            <a:ext cx="1475449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713" y="260350"/>
            <a:ext cx="1081087" cy="1008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>
          <a:xfrm>
            <a:off x="2722880" y="365125"/>
            <a:ext cx="8630920" cy="1325563"/>
          </a:xfrm>
        </p:spPr>
        <p:txBody>
          <a:bodyPr/>
          <a:lstStyle/>
          <a:p>
            <a:pPr eaLnBrk="1" hangingPunct="1"/>
            <a:r>
              <a:rPr lang="ru-RU" b="1" u="sng">
                <a:solidFill>
                  <a:srgbClr val="990033"/>
                </a:solidFill>
                <a:latin typeface="Times New Roman" pitchFamily="18" charset="0"/>
              </a:rPr>
              <a:t>«Веселись детвора»</a:t>
            </a:r>
          </a:p>
        </p:txBody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600" b="1" dirty="0">
                <a:solidFill>
                  <a:srgbClr val="800000"/>
                </a:solidFill>
                <a:latin typeface="Times New Roman" pitchFamily="18" charset="0"/>
              </a:rPr>
              <a:t>ЗАДАЧИ:</a:t>
            </a:r>
            <a:endParaRPr lang="ru-RU" sz="3600" dirty="0">
              <a:solidFill>
                <a:srgbClr val="800000"/>
              </a:solidFill>
              <a:latin typeface="Times New Roman" pitchFamily="18" charset="0"/>
            </a:endParaRPr>
          </a:p>
          <a:p>
            <a:r>
              <a:rPr lang="ru-RU" sz="3600" dirty="0">
                <a:latin typeface="Times New Roman" pitchFamily="18" charset="0"/>
              </a:rPr>
              <a:t>воспитывать бережное отношение к своему и чужому здоровью;</a:t>
            </a:r>
          </a:p>
          <a:p>
            <a:r>
              <a:rPr lang="ru-RU" sz="3600" dirty="0">
                <a:latin typeface="Times New Roman" pitchFamily="18" charset="0"/>
              </a:rPr>
              <a:t>развивать двигательную активность детей;</a:t>
            </a:r>
          </a:p>
          <a:p>
            <a:r>
              <a:rPr lang="ru-RU" sz="3600" dirty="0">
                <a:latin typeface="Times New Roman" pitchFamily="18" charset="0"/>
              </a:rPr>
              <a:t>создавать психологический и эмоциональный комфорт в группе.</a:t>
            </a:r>
          </a:p>
        </p:txBody>
      </p:sp>
      <p:pic>
        <p:nvPicPr>
          <p:cNvPr id="39940" name="Picture 4" descr="2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3839" y="6021388"/>
            <a:ext cx="1728787" cy="647700"/>
          </a:xfrm>
          <a:prstGeom prst="rect">
            <a:avLst/>
          </a:prstGeom>
          <a:noFill/>
        </p:spPr>
      </p:pic>
      <p:pic>
        <p:nvPicPr>
          <p:cNvPr id="39941" name="Picture 13" descr="дет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93700"/>
            <a:ext cx="121602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95" descr="E:\ВСЕ ПРЕЗЕНТАЦИИ\Анимированные рисунки и рамки\Анимация\6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2126" y="1268413"/>
            <a:ext cx="1439863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u="sng">
                <a:solidFill>
                  <a:srgbClr val="990033"/>
                </a:solidFill>
                <a:latin typeface="Times New Roman" pitchFamily="18" charset="0"/>
              </a:rPr>
              <a:t>«Веселись детвора»</a:t>
            </a:r>
          </a:p>
        </p:txBody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>
          <a:xfrm>
            <a:off x="3432175" y="1600201"/>
            <a:ext cx="554355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>
                <a:solidFill>
                  <a:srgbClr val="800000"/>
                </a:solidFill>
                <a:latin typeface="Times New Roman" pitchFamily="18" charset="0"/>
              </a:rPr>
              <a:t>1. </a:t>
            </a:r>
            <a:r>
              <a:rPr lang="ru-RU" b="1" dirty="0">
                <a:latin typeface="Times New Roman" pitchFamily="18" charset="0"/>
              </a:rPr>
              <a:t>Дни здоровья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>
                <a:solidFill>
                  <a:srgbClr val="800000"/>
                </a:solidFill>
                <a:latin typeface="Times New Roman" pitchFamily="18" charset="0"/>
              </a:rPr>
              <a:t>2.</a:t>
            </a:r>
            <a:r>
              <a:rPr lang="ru-RU" b="1" dirty="0">
                <a:latin typeface="Times New Roman" pitchFamily="18" charset="0"/>
              </a:rPr>
              <a:t>Тематические прогулки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>
                <a:solidFill>
                  <a:srgbClr val="800000"/>
                </a:solidFill>
                <a:latin typeface="Times New Roman" pitchFamily="18" charset="0"/>
              </a:rPr>
              <a:t>3. </a:t>
            </a:r>
            <a:r>
              <a:rPr lang="ru-RU" b="1" dirty="0">
                <a:latin typeface="Times New Roman" pitchFamily="18" charset="0"/>
              </a:rPr>
              <a:t>Игровая деятельность: </a:t>
            </a:r>
          </a:p>
          <a:p>
            <a:pPr>
              <a:lnSpc>
                <a:spcPct val="80000"/>
              </a:lnSpc>
            </a:pPr>
            <a:r>
              <a:rPr lang="ru-RU" b="1" dirty="0">
                <a:latin typeface="Times New Roman" pitchFamily="18" charset="0"/>
              </a:rPr>
              <a:t>Дидактические игры</a:t>
            </a:r>
          </a:p>
          <a:p>
            <a:pPr>
              <a:lnSpc>
                <a:spcPct val="80000"/>
              </a:lnSpc>
            </a:pPr>
            <a:r>
              <a:rPr lang="ru-RU" b="1" dirty="0">
                <a:latin typeface="Times New Roman" pitchFamily="18" charset="0"/>
              </a:rPr>
              <a:t>Сюжетно-ролевые</a:t>
            </a:r>
          </a:p>
          <a:p>
            <a:pPr>
              <a:lnSpc>
                <a:spcPct val="80000"/>
              </a:lnSpc>
            </a:pPr>
            <a:r>
              <a:rPr lang="ru-RU" b="1" dirty="0">
                <a:latin typeface="Times New Roman" pitchFamily="18" charset="0"/>
              </a:rPr>
              <a:t>Подвижные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>
                <a:solidFill>
                  <a:srgbClr val="800000"/>
                </a:solidFill>
                <a:latin typeface="Times New Roman" pitchFamily="18" charset="0"/>
              </a:rPr>
              <a:t>4.</a:t>
            </a:r>
            <a:r>
              <a:rPr lang="ru-RU" b="1" dirty="0">
                <a:latin typeface="Times New Roman" pitchFamily="18" charset="0"/>
              </a:rPr>
              <a:t>Оздоровительные минутки:</a:t>
            </a:r>
          </a:p>
          <a:p>
            <a:pPr>
              <a:lnSpc>
                <a:spcPct val="80000"/>
              </a:lnSpc>
            </a:pPr>
            <a:r>
              <a:rPr lang="ru-RU" b="1" dirty="0">
                <a:latin typeface="Times New Roman" pitchFamily="18" charset="0"/>
              </a:rPr>
              <a:t>Пальчиковые игры</a:t>
            </a:r>
          </a:p>
          <a:p>
            <a:pPr>
              <a:lnSpc>
                <a:spcPct val="80000"/>
              </a:lnSpc>
            </a:pPr>
            <a:r>
              <a:rPr lang="ru-RU" b="1" dirty="0">
                <a:latin typeface="Times New Roman" pitchFamily="18" charset="0"/>
              </a:rPr>
              <a:t>Физминутки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/>
              <a:t> </a:t>
            </a:r>
          </a:p>
        </p:txBody>
      </p:sp>
      <p:pic>
        <p:nvPicPr>
          <p:cNvPr id="40964" name="Picture 4" descr="4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6589" y="4437064"/>
            <a:ext cx="2003425" cy="2078037"/>
          </a:xfrm>
          <a:prstGeom prst="rect">
            <a:avLst/>
          </a:prstGeom>
          <a:noFill/>
        </p:spPr>
      </p:pic>
      <p:pic>
        <p:nvPicPr>
          <p:cNvPr id="40965" name="Picture 90" descr="E:\ВСЕ ПРЕЗЕНТАЦИИ\Анимированные рисунки и рамки\Анимация\6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9651" y="5300664"/>
            <a:ext cx="15843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97" descr="E:\ВСЕ ПРЕЗЕНТАЦИИ\Анимированные рисунки и рамки\Анимация\7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04288" y="1268414"/>
            <a:ext cx="15113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93" descr="E:\ВСЕ ПРЕЗЕНТАЦИИ\Анимированные рисунки и рамки\Анимация\6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27943" y="1587501"/>
            <a:ext cx="1328737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B21B5A-7BEA-4DF7-88EE-4B51411C67B1}"/>
              </a:ext>
            </a:extLst>
          </p:cNvPr>
          <p:cNvSpPr txBox="1"/>
          <p:nvPr/>
        </p:nvSpPr>
        <p:spPr>
          <a:xfrm>
            <a:off x="2834640" y="121811"/>
            <a:ext cx="6096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9D323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Самая большая ценность для человека – здоровье.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C3B736-D384-4F51-8F3F-3CDA25C002B6}"/>
              </a:ext>
            </a:extLst>
          </p:cNvPr>
          <p:cNvSpPr txBox="1"/>
          <p:nvPr/>
        </p:nvSpPr>
        <p:spPr>
          <a:xfrm>
            <a:off x="792480" y="2783949"/>
            <a:ext cx="669544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В преамбуле Устава Всемирной организации здравоохранения  здоровье характеризуется как «состояние наибольшего физического психологического и социального благополучия, а не только отсутствие заболеваний и физических дефектов»</a:t>
            </a:r>
          </a:p>
        </p:txBody>
      </p:sp>
      <p:pic>
        <p:nvPicPr>
          <p:cNvPr id="8" name="Picture 4" descr="detia-782">
            <a:extLst>
              <a:ext uri="{FF2B5EF4-FFF2-40B4-BE49-F238E27FC236}">
                <a16:creationId xmlns:a16="http://schemas.microsoft.com/office/drawing/2014/main" xmlns="" id="{743BA41F-F256-4F1A-807C-3F60D18D61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55150" y="3430539"/>
            <a:ext cx="1771650" cy="260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>
          <a:xfrm>
            <a:off x="3789680" y="365125"/>
            <a:ext cx="7564120" cy="1325563"/>
          </a:xfrm>
        </p:spPr>
        <p:txBody>
          <a:bodyPr/>
          <a:lstStyle/>
          <a:p>
            <a:pPr eaLnBrk="1" hangingPunct="1"/>
            <a:r>
              <a:rPr lang="ru-RU" b="1" u="sng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«Для мам и пап»</a:t>
            </a:r>
          </a:p>
        </p:txBody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600" b="1" dirty="0">
                <a:solidFill>
                  <a:srgbClr val="800000"/>
                </a:solidFill>
                <a:latin typeface="Times New Roman" pitchFamily="18" charset="0"/>
              </a:rPr>
              <a:t>ЗАДАЧИ:</a:t>
            </a:r>
            <a:endParaRPr lang="ru-RU" sz="3600" dirty="0">
              <a:solidFill>
                <a:srgbClr val="800000"/>
              </a:solidFill>
              <a:latin typeface="Times New Roman" pitchFamily="18" charset="0"/>
            </a:endParaRPr>
          </a:p>
          <a:p>
            <a:r>
              <a:rPr lang="ru-RU" sz="3600" dirty="0">
                <a:latin typeface="Times New Roman" pitchFamily="18" charset="0"/>
              </a:rPr>
              <a:t>знакомить родителей с методами оздоровления детей в детском саду и дома;</a:t>
            </a:r>
          </a:p>
          <a:p>
            <a:r>
              <a:rPr lang="ru-RU" sz="3600" dirty="0">
                <a:latin typeface="Times New Roman" pitchFamily="18" charset="0"/>
              </a:rPr>
              <a:t>привлекать родителей к работе по оздоровлению детей в детском саду.</a:t>
            </a:r>
          </a:p>
          <a:p>
            <a:pPr>
              <a:buFont typeface="Wingdings" pitchFamily="2" charset="2"/>
              <a:buNone/>
            </a:pPr>
            <a:endParaRPr lang="ru-RU" sz="3600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pic>
        <p:nvPicPr>
          <p:cNvPr id="41988" name="Picture 4" descr="писатель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51" y="476250"/>
            <a:ext cx="1223963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о чем задумался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8732" y="250826"/>
            <a:ext cx="1223962" cy="1439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990" name="Picture 6" descr="об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7939" y="5516564"/>
            <a:ext cx="266382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/>
          </p:nvPr>
        </p:nvSpPr>
        <p:spPr>
          <a:xfrm>
            <a:off x="3556000" y="365125"/>
            <a:ext cx="7797800" cy="1325563"/>
          </a:xfrm>
        </p:spPr>
        <p:txBody>
          <a:bodyPr/>
          <a:lstStyle/>
          <a:p>
            <a:pPr eaLnBrk="1" hangingPunct="1"/>
            <a:r>
              <a:rPr lang="ru-RU" b="1" u="sng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«Для мам и пап»</a:t>
            </a:r>
          </a:p>
        </p:txBody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>
                <a:solidFill>
                  <a:srgbClr val="800000"/>
                </a:solidFill>
                <a:latin typeface="Times New Roman" pitchFamily="18" charset="0"/>
              </a:rPr>
              <a:t>1.</a:t>
            </a:r>
            <a:r>
              <a:rPr lang="ru-RU" dirty="0"/>
              <a:t> </a:t>
            </a:r>
            <a:r>
              <a:rPr lang="ru-RU" b="1" dirty="0">
                <a:latin typeface="Times New Roman" pitchFamily="18" charset="0"/>
              </a:rPr>
              <a:t>Консультация для родителей «Воспитание основ здорового образа жизни у детей дошкольного возраста».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>
                <a:solidFill>
                  <a:srgbClr val="800000"/>
                </a:solidFill>
                <a:latin typeface="Times New Roman" pitchFamily="18" charset="0"/>
              </a:rPr>
              <a:t>2. </a:t>
            </a:r>
            <a:r>
              <a:rPr lang="ru-RU" b="1" dirty="0">
                <a:latin typeface="Times New Roman" pitchFamily="18" charset="0"/>
              </a:rPr>
              <a:t>Информация «Утренняя зарядка для детей», «Советы по укреплению здоровья детей», «Как приучить ребенка чистить зубы», «Полезные советы по питанию», «Здоровье и питание детей дошкольного возраста».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>
                <a:solidFill>
                  <a:srgbClr val="800000"/>
                </a:solidFill>
                <a:latin typeface="Times New Roman" pitchFamily="18" charset="0"/>
              </a:rPr>
              <a:t>3. </a:t>
            </a:r>
            <a:r>
              <a:rPr lang="ru-RU" b="1" dirty="0">
                <a:latin typeface="Times New Roman" pitchFamily="18" charset="0"/>
              </a:rPr>
              <a:t>Родительские собрания.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>
                <a:solidFill>
                  <a:srgbClr val="800000"/>
                </a:solidFill>
                <a:latin typeface="Times New Roman" pitchFamily="18" charset="0"/>
              </a:rPr>
              <a:t>4. </a:t>
            </a:r>
            <a:r>
              <a:rPr lang="ru-RU" b="1" dirty="0">
                <a:latin typeface="Times New Roman" pitchFamily="18" charset="0"/>
              </a:rPr>
              <a:t>Творческая деятельность родителей.</a:t>
            </a:r>
          </a:p>
        </p:txBody>
      </p:sp>
      <p:pic>
        <p:nvPicPr>
          <p:cNvPr id="1026" name="Picture 2" descr="C:\Users\Владелец\Desktop\методическая работа\оформление ДОУ\оформление\анимашки 2\57 - копия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7638"/>
            <a:ext cx="947914" cy="1643050"/>
          </a:xfrm>
          <a:prstGeom prst="rect">
            <a:avLst/>
          </a:prstGeom>
          <a:noFill/>
        </p:spPr>
      </p:pic>
      <p:pic>
        <p:nvPicPr>
          <p:cNvPr id="1027" name="Picture 3" descr="C:\Users\Владелец\Desktop\методическая работа\оформление ДОУ\оформление\анимашки 2\4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20039" y="4786323"/>
            <a:ext cx="1019360" cy="17668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AEC98CB-164B-436E-9004-88CEF9408CB0}"/>
              </a:ext>
            </a:extLst>
          </p:cNvPr>
          <p:cNvSpPr txBox="1"/>
          <p:nvPr/>
        </p:nvSpPr>
        <p:spPr>
          <a:xfrm>
            <a:off x="3566160" y="169297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u="sng" dirty="0">
                <a:solidFill>
                  <a:srgbClr val="990033"/>
                </a:solidFill>
                <a:latin typeface="Times New Roman" pitchFamily="18" charset="0"/>
                <a:ea typeface="+mj-ea"/>
                <a:cs typeface="+mj-cs"/>
              </a:rPr>
              <a:t>Заключительный </a:t>
            </a:r>
            <a:r>
              <a:rPr kumimoji="0" lang="ru-RU" sz="4000" b="1" i="0" u="sng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этап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F64FA56-B048-46E2-927A-4069C5C9B1F9}"/>
              </a:ext>
            </a:extLst>
          </p:cNvPr>
          <p:cNvSpPr txBox="1"/>
          <p:nvPr/>
        </p:nvSpPr>
        <p:spPr>
          <a:xfrm>
            <a:off x="1249680" y="1437393"/>
            <a:ext cx="6096000" cy="4921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Папка-передвижка: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«Здоровая семья - здоровый ребёнок»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Фотоальбом: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«Здоровый образ жизни моих воспитанников в семье»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Аппликация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: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«Фрукты»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«Где живут витамины?» - раскрашивание овощей и фруктов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Лепка: «Морковь для зайчат».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Сюжетно ролевая игра: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«Научим Машу умываться»</a:t>
            </a:r>
          </a:p>
          <a:p>
            <a:pPr algn="just">
              <a:lnSpc>
                <a:spcPct val="115000"/>
              </a:lnSpc>
            </a:pPr>
            <a:r>
              <a:rPr lang="ru-RU" sz="2000" b="1" dirty="0">
                <a:latin typeface="Times New Roman" pitchFamily="18" charset="0"/>
              </a:rPr>
              <a:t>фотоколлаж  «За здоровьем в детский сад» (май)</a:t>
            </a:r>
            <a:endParaRPr lang="ru-RU" sz="2000" b="1" dirty="0">
              <a:solidFill>
                <a:srgbClr val="800000"/>
              </a:solidFill>
              <a:latin typeface="Times New Roman" pitchFamily="18" charset="0"/>
            </a:endParaRPr>
          </a:p>
          <a:p>
            <a:pPr algn="just">
              <a:lnSpc>
                <a:spcPct val="115000"/>
              </a:lnSpc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77" descr="E:\ВСЕ ПРЕЗЕНТАЦИИ\Анимированные рисунки и рамки\Анимация\73.GIF">
            <a:extLst>
              <a:ext uri="{FF2B5EF4-FFF2-40B4-BE49-F238E27FC236}">
                <a16:creationId xmlns:a16="http://schemas.microsoft.com/office/drawing/2014/main" xmlns="" id="{49C76E32-5C06-4E16-8FD0-32EC2EDAC1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95840" y="4645783"/>
            <a:ext cx="1892935" cy="1836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Владелец\Desktop\методическая работа\оформление ДОУ\оформление\анимашки 2\62.gif">
            <a:extLst>
              <a:ext uri="{FF2B5EF4-FFF2-40B4-BE49-F238E27FC236}">
                <a16:creationId xmlns:a16="http://schemas.microsoft.com/office/drawing/2014/main" xmlns="" id="{90B42375-C44D-4D33-9E2E-E861772F68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438" y="396875"/>
            <a:ext cx="1047750" cy="800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2548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18CFDB4-E317-40D5-AAA6-46C0B7923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" y="474980"/>
            <a:ext cx="5313680" cy="386334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3ED1CDF-C7AF-4CEB-8050-96C4A2E18B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560" y="2369820"/>
            <a:ext cx="5516880" cy="384048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02255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A99C555-0563-4797-9686-7470243CD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39" y="165100"/>
            <a:ext cx="5598160" cy="4244340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DB5C28B-87F2-403E-B878-C8A2E6CFB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241" y="2359660"/>
            <a:ext cx="5659120" cy="4244340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2948D77-E3E6-4A41-8B41-93F1E4FC3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39" y="165100"/>
            <a:ext cx="5747506" cy="4376420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ED22285-DAC2-4F86-8152-5DA640182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353310"/>
            <a:ext cx="5791200" cy="4292600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0146842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DDF30D5-909A-436A-9842-CB44F82120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12" y="441113"/>
            <a:ext cx="4481829" cy="5975773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B2C6191-6F60-4617-A7EA-8B8EA68FC1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440" y="448733"/>
            <a:ext cx="4481830" cy="5975773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7949417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619D0FF-76D2-47D9-823D-877CC9AC9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0"/>
            <a:ext cx="9156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377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E8CCE59-98EF-4F84-A496-D59F6027453A}"/>
              </a:ext>
            </a:extLst>
          </p:cNvPr>
          <p:cNvSpPr txBox="1"/>
          <p:nvPr/>
        </p:nvSpPr>
        <p:spPr>
          <a:xfrm>
            <a:off x="3048000" y="18932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4400" b="1" i="0" u="sng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Актуальность проекта</a:t>
            </a:r>
            <a:endParaRPr lang="ru-RU" dirty="0"/>
          </a:p>
        </p:txBody>
      </p:sp>
      <p:pic>
        <p:nvPicPr>
          <p:cNvPr id="4" name="Picture 5" descr="51">
            <a:extLst>
              <a:ext uri="{FF2B5EF4-FFF2-40B4-BE49-F238E27FC236}">
                <a16:creationId xmlns:a16="http://schemas.microsoft.com/office/drawing/2014/main" xmlns="" id="{53D65E96-4102-4CF7-80A6-28BB5380B1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1610" y="70008"/>
            <a:ext cx="10795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62">
            <a:extLst>
              <a:ext uri="{FF2B5EF4-FFF2-40B4-BE49-F238E27FC236}">
                <a16:creationId xmlns:a16="http://schemas.microsoft.com/office/drawing/2014/main" xmlns="" id="{FF067103-92C9-4151-9C1C-7D1DF2C6B9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660890" y="80168"/>
            <a:ext cx="131191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1511FA5-811A-4D32-9728-C1F16E84D805}"/>
              </a:ext>
            </a:extLst>
          </p:cNvPr>
          <p:cNvSpPr txBox="1"/>
          <p:nvPr/>
        </p:nvSpPr>
        <p:spPr>
          <a:xfrm>
            <a:off x="1228090" y="1740307"/>
            <a:ext cx="7692390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 настоящее время идет постоянный поиск методов оздоровления детей в условиях детского сада. </a:t>
            </a:r>
            <a:r>
              <a:rPr kumimoji="0" lang="ru-RU" sz="2000" b="0" i="0" u="sng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Основная цель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– снижение заболеваемости детей;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от состояния здоровья в первую очередь зависит возможность овладения детьми всеми умениями и навыками, которые им прививаются в детском саду и которые им необходимы для эффективного обучения в дальнейшем. Для этого необходимо формировать у детей разносторонние знания и положительные черты характера, совершенствовать физическое развитие;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педагогам необходимо правильно организовать воспитательно-образовательную работу с детьми дошкольного возраста. Надо учитывать возрастные, психологические особенности детей, создавать благоприятные гигиенические условия, оптимальное сочетание разнообразных видов деятельности. Фундамент здоровья человека закладывается в раннем детстве;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необходимо так же вести постоянный поиск новых форм взаимодействия с семьей воспитанников.</a:t>
            </a:r>
          </a:p>
        </p:txBody>
      </p:sp>
      <p:pic>
        <p:nvPicPr>
          <p:cNvPr id="10" name="Picture 6" descr="51">
            <a:extLst>
              <a:ext uri="{FF2B5EF4-FFF2-40B4-BE49-F238E27FC236}">
                <a16:creationId xmlns:a16="http://schemas.microsoft.com/office/drawing/2014/main" xmlns="" id="{BA7BA5A7-3AD5-423F-88E0-1DC4167C7F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9776301" y="5016183"/>
            <a:ext cx="108108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2639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3E2F68B-953C-4F9F-8AB6-169119734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849" y="168605"/>
            <a:ext cx="5334462" cy="11766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2C75874-E37C-4E81-96E9-0E61B7B8082D}"/>
              </a:ext>
            </a:extLst>
          </p:cNvPr>
          <p:cNvSpPr txBox="1"/>
          <p:nvPr/>
        </p:nvSpPr>
        <p:spPr>
          <a:xfrm>
            <a:off x="1016000" y="1536174"/>
            <a:ext cx="6096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Снижение заболеваемости, сохранение и укрепление здоровья детей младшего дошкольного возраста.</a:t>
            </a:r>
          </a:p>
        </p:txBody>
      </p:sp>
      <p:pic>
        <p:nvPicPr>
          <p:cNvPr id="6" name="Picture 5" descr="detia-825">
            <a:extLst>
              <a:ext uri="{FF2B5EF4-FFF2-40B4-BE49-F238E27FC236}">
                <a16:creationId xmlns:a16="http://schemas.microsoft.com/office/drawing/2014/main" xmlns="" id="{4027A50D-53B9-46C0-A7BD-A6186ABED4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06473" y="3429000"/>
            <a:ext cx="295275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7561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2C16100-55B7-46B1-801E-92945EF5B8A3}"/>
              </a:ext>
            </a:extLst>
          </p:cNvPr>
          <p:cNvSpPr txBox="1"/>
          <p:nvPr/>
        </p:nvSpPr>
        <p:spPr>
          <a:xfrm>
            <a:off x="3261360" y="11820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ЗАДАЧИ ПРОЕКТА: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3F49579-0319-45D2-81E8-46BE2D29EDF6}"/>
              </a:ext>
            </a:extLst>
          </p:cNvPr>
          <p:cNvSpPr txBox="1"/>
          <p:nvPr/>
        </p:nvSpPr>
        <p:spPr>
          <a:xfrm>
            <a:off x="2164080" y="812319"/>
            <a:ext cx="9398000" cy="4665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Для детей: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1. Создать среду, обеспечивающую охрану и укрепление здоровья детей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2. Формировать потребность в соблюдении навыков гигиены;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3. Дать представление о ценности здоровья, формировать желание вести здоровый образ жизни;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4. Дать представление о полезной и вредной пищи для здоровья человека.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Для родителей: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1. Дать представление родителям о значимости совместной двигательной деятельности с детьми, о полезной и вредной пищи, о соблюдении навыков гигиены и т. д.;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2. Способствовать созданию активной позиции родителей в совместной двигательной деятельности с детьми;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3. Заинтересовать родителей укреплять здоровый образ жизни в семье.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6" descr="Шустрик">
            <a:extLst>
              <a:ext uri="{FF2B5EF4-FFF2-40B4-BE49-F238E27FC236}">
                <a16:creationId xmlns:a16="http://schemas.microsoft.com/office/drawing/2014/main" xmlns="" id="{A6D8F370-B203-4DEA-9F7C-8DF9B6C098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440" y="3796120"/>
            <a:ext cx="1728788" cy="2160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974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5D9A067-812D-418C-902B-2A64E7D7F9A8}"/>
              </a:ext>
            </a:extLst>
          </p:cNvPr>
          <p:cNvSpPr txBox="1"/>
          <p:nvPr/>
        </p:nvSpPr>
        <p:spPr>
          <a:xfrm>
            <a:off x="2987040" y="301080"/>
            <a:ext cx="65125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u="sng" dirty="0">
                <a:solidFill>
                  <a:srgbClr val="990033"/>
                </a:solidFill>
                <a:latin typeface="Times New Roman" pitchFamily="18" charset="0"/>
                <a:ea typeface="+mj-ea"/>
                <a:cs typeface="+mj-cs"/>
              </a:rPr>
              <a:t>Ожидаемый результат</a:t>
            </a:r>
            <a:r>
              <a:rPr kumimoji="0" lang="ru-RU" sz="4400" b="1" i="0" u="sng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: 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 </a:t>
            </a:r>
            <a:endParaRPr lang="ru-RU" dirty="0"/>
          </a:p>
        </p:txBody>
      </p:sp>
      <p:pic>
        <p:nvPicPr>
          <p:cNvPr id="4" name="Picture 5" descr="detia-741">
            <a:extLst>
              <a:ext uri="{FF2B5EF4-FFF2-40B4-BE49-F238E27FC236}">
                <a16:creationId xmlns:a16="http://schemas.microsoft.com/office/drawing/2014/main" xmlns="" id="{B5F1C1D4-116C-4983-AA90-1906519D18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015" y="301080"/>
            <a:ext cx="18002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D615E9D-19A7-43C1-B900-9AAACA37F9FC}"/>
              </a:ext>
            </a:extLst>
          </p:cNvPr>
          <p:cNvSpPr txBox="1"/>
          <p:nvPr/>
        </p:nvSpPr>
        <p:spPr>
          <a:xfrm>
            <a:off x="3048000" y="1006478"/>
            <a:ext cx="6096000" cy="4845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Дети: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Сформированы первоначальные знания о здоровом образе жизни, культурно-гигиенические навыки.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Знают элементарные правила личной гигиены самостоятельно проявляют инициативу.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Активизирован и обогащен словарный запас детей по теме проекта.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Родители: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Повышение уровня физического, психического и социального здоровья детей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Получение консультаций по вопросам формирования культурно-гигиенических навыков.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Осознанное отношение детей и их родителей к состоянию здоровья как к основному фактору успеха на последующих этапах жизни.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445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BF418BD-DAE8-40A7-966D-C9C751E5209C}"/>
              </a:ext>
            </a:extLst>
          </p:cNvPr>
          <p:cNvSpPr txBox="1"/>
          <p:nvPr/>
        </p:nvSpPr>
        <p:spPr>
          <a:xfrm>
            <a:off x="1920240" y="491604"/>
            <a:ext cx="6096000" cy="516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Воспитатели: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Установлены партнерские отношения с семьей каждого воспитанника, объединены усилия для развития и воспитания детей в вопросах о здоровом образе жизни;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Повышение теоретического и профессионального уровня по данной теме: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Оформить фотоальбом: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«Здоровый образ жизни моих воспитанников в семье»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Папка-передвижка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: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«Здоровая семья – здоровый ребёнок»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Продукт проекта: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Картотека подвижных игр, дидактических игр, артикуляционной гимнастики, пальчиковые игры, дыхательной гимнастики, гимнастики после сна, альбом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«Здоровый образ жизни моей семьи»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, массажный коврик из нетрадиционного материала, пополнение уголка в группе.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87" descr="E:\ВСЕ ПРЕЗЕНТАЦИИ\Анимированные рисунки и рамки\Анимация\59.GIF">
            <a:extLst>
              <a:ext uri="{FF2B5EF4-FFF2-40B4-BE49-F238E27FC236}">
                <a16:creationId xmlns:a16="http://schemas.microsoft.com/office/drawing/2014/main" xmlns="" id="{199D9AEA-FED5-419E-8425-A0659C25B3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96401" y="3870983"/>
            <a:ext cx="2323148" cy="248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1252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F92E0F0-4DC6-49FB-AE7D-BC4896FC6193}"/>
              </a:ext>
            </a:extLst>
          </p:cNvPr>
          <p:cNvSpPr txBox="1"/>
          <p:nvPr/>
        </p:nvSpPr>
        <p:spPr>
          <a:xfrm>
            <a:off x="2316480" y="170061"/>
            <a:ext cx="704088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Этапы реализации проекта:</a:t>
            </a:r>
            <a:b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31D73FE-9175-4D46-A3CE-DB95EB429F07}"/>
              </a:ext>
            </a:extLst>
          </p:cNvPr>
          <p:cNvSpPr txBox="1"/>
          <p:nvPr/>
        </p:nvSpPr>
        <p:spPr>
          <a:xfrm>
            <a:off x="3048000" y="1043732"/>
            <a:ext cx="555752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600" marR="0" lvl="0" indent="-60960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Организационно-подготовительный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609600" marR="0" lvl="0" indent="-6096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(октябрь – ноябрь)</a:t>
            </a:r>
          </a:p>
          <a:p>
            <a:pPr marL="609600" marR="0" lvl="0" indent="-6096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609600" marR="0" lvl="0" indent="-6096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2. Внедренческий-основной</a:t>
            </a:r>
          </a:p>
          <a:p>
            <a:pPr marL="609600" marR="0" lvl="0" indent="-6096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(ноябрь – май)</a:t>
            </a:r>
          </a:p>
          <a:p>
            <a:pPr marL="609600" marR="0" lvl="0" indent="-6096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609600" marR="0" lvl="0" indent="-6096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3. Заключительный</a:t>
            </a:r>
          </a:p>
          <a:p>
            <a:pPr marL="609600" marR="0" lvl="0" indent="-6096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(апрель – май)</a:t>
            </a:r>
          </a:p>
        </p:txBody>
      </p:sp>
      <p:pic>
        <p:nvPicPr>
          <p:cNvPr id="9" name="Picture 4" descr="detia-822">
            <a:extLst>
              <a:ext uri="{FF2B5EF4-FFF2-40B4-BE49-F238E27FC236}">
                <a16:creationId xmlns:a16="http://schemas.microsoft.com/office/drawing/2014/main" xmlns="" id="{28849D3C-72D5-4CE9-8C1A-BE8C486198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78925" y="1240155"/>
            <a:ext cx="216058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detia-702">
            <a:extLst>
              <a:ext uri="{FF2B5EF4-FFF2-40B4-BE49-F238E27FC236}">
                <a16:creationId xmlns:a16="http://schemas.microsoft.com/office/drawing/2014/main" xmlns="" id="{40531AB6-1C9D-43BF-BE60-6E1EC2C9DF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068" y="3960495"/>
            <a:ext cx="2016125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5422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7484B16-AFC2-451E-B6E9-3D4B0D6BB998}"/>
              </a:ext>
            </a:extLst>
          </p:cNvPr>
          <p:cNvSpPr txBox="1"/>
          <p:nvPr/>
        </p:nvSpPr>
        <p:spPr>
          <a:xfrm>
            <a:off x="2397760" y="0"/>
            <a:ext cx="60045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4000" b="1" i="0" u="sng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Организационно-подготовительный этап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3E0E66E-7090-4011-85CD-0CD4906C72CE}"/>
              </a:ext>
            </a:extLst>
          </p:cNvPr>
          <p:cNvSpPr txBox="1"/>
          <p:nvPr/>
        </p:nvSpPr>
        <p:spPr>
          <a:xfrm>
            <a:off x="1097280" y="1950473"/>
            <a:ext cx="6096000" cy="4305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1. Определение педагогом темы, целей и задач, содержание проекта, прогнозирование результата.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2. Подбор методической литературы, иллюстративного материала по данной теме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 CYR" panose="02020603050405020304" pitchFamily="18" charset="0"/>
              </a:rPr>
              <a:t>3. Разработка серии конспектов, комплекса мероприятий по оздоровлению детей, методических рекомендаций для родителей по формированию здорового образа жизни детей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4" descr="chel13">
            <a:extLst>
              <a:ext uri="{FF2B5EF4-FFF2-40B4-BE49-F238E27FC236}">
                <a16:creationId xmlns:a16="http://schemas.microsoft.com/office/drawing/2014/main" xmlns="" id="{0595702D-DBC4-4B7E-B73E-F4DD55EE67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95130" y="2762884"/>
            <a:ext cx="2266950" cy="199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09853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1180</Words>
  <Application>Microsoft Office PowerPoint</Application>
  <PresentationFormat>Произвольный</PresentationFormat>
  <Paragraphs>128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1.«Если хочешь быть здоров…» </vt:lpstr>
      <vt:lpstr>«Если хочешь быть здоров…» </vt:lpstr>
      <vt:lpstr>Традиционные методы закаливания во второй младшей группе:</vt:lpstr>
      <vt:lpstr>   «Я такой»  Планирование НОД по развитию представлений о мире и о себе.</vt:lpstr>
      <vt:lpstr>«Творческая мастерская»</vt:lpstr>
      <vt:lpstr>«Творческая мастерская»</vt:lpstr>
      <vt:lpstr>«На книжной полке»</vt:lpstr>
      <vt:lpstr>«Веселись детвора»</vt:lpstr>
      <vt:lpstr>«Веселись детвора»</vt:lpstr>
      <vt:lpstr>«Для мам и пап»</vt:lpstr>
      <vt:lpstr>«Для мам и пап»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MSI</dc:creator>
  <cp:lastModifiedBy>User</cp:lastModifiedBy>
  <cp:revision>13</cp:revision>
  <dcterms:created xsi:type="dcterms:W3CDTF">2023-11-25T12:16:22Z</dcterms:created>
  <dcterms:modified xsi:type="dcterms:W3CDTF">2024-02-11T23:57:23Z</dcterms:modified>
</cp:coreProperties>
</file>