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0"/>
  </p:notesMasterIdLst>
  <p:sldIdLst>
    <p:sldId id="256" r:id="rId5"/>
    <p:sldId id="260" r:id="rId6"/>
    <p:sldId id="259" r:id="rId7"/>
    <p:sldId id="261" r:id="rId8"/>
    <p:sldId id="262" r:id="rId9"/>
    <p:sldId id="263" r:id="rId10"/>
    <p:sldId id="264" r:id="rId11"/>
    <p:sldId id="265" r:id="rId12"/>
    <p:sldId id="266" r:id="rId13"/>
    <p:sldId id="267" r:id="rId14"/>
    <p:sldId id="268" r:id="rId15"/>
    <p:sldId id="269" r:id="rId16"/>
    <p:sldId id="270" r:id="rId17"/>
    <p:sldId id="272" r:id="rId18"/>
    <p:sldId id="273" r:id="rId19"/>
  </p:sldIdLst>
  <p:sldSz cx="9144000" cy="6858000" type="screen4x3"/>
  <p:notesSz cx="6858000" cy="9144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0000"/>
  </p:clrMru>
</p:presentationPr>
</file>

<file path=ppt/tableStyles.xml><?xml version="1.0" encoding="utf-8"?>
<a:tblStyleLst xmlns:a="http://schemas.openxmlformats.org/drawingml/2006/main" def="{5C22544A-7EE6-4342-B048-85BDC9FD1C3A}">
  <a:tblStyle styleId="{5C22544A-7EE6-4342-B048-85BDC9FD1C3A}" styleName="Medium Style 9">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3" autoAdjust="0"/>
    <p:restoredTop sz="94704" autoAdjust="0"/>
  </p:normalViewPr>
  <p:slideViewPr>
    <p:cSldViewPr>
      <p:cViewPr>
        <p:scale>
          <a:sx n="66" d="100"/>
          <a:sy n="66" d="100"/>
        </p:scale>
        <p:origin x="-1128" y="-7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F97678DB-3F8D-4CD0-BA77-3656CB4B8304}" type="datetimeFigureOut">
              <a:rPr lang="en-US" smtClean="0"/>
              <a:pPr/>
              <a:t>4/26/2023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55A5A28D-BDB6-46FF-A1EF-D3D59E3A72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noProof="0"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0166" y="3357562"/>
            <a:ext cx="5572164" cy="1143008"/>
          </a:xfrm>
          <a:custGeom>
            <a:avLst/>
            <a:gdLst>
              <a:gd name="connsiteX0" fmla="*/ 0 w 5572164"/>
              <a:gd name="connsiteY0" fmla="*/ 0 h 1143008"/>
              <a:gd name="connsiteX1" fmla="*/ 5572164 w 5572164"/>
              <a:gd name="connsiteY1" fmla="*/ 0 h 1143008"/>
              <a:gd name="connsiteX2" fmla="*/ 5572164 w 5572164"/>
              <a:gd name="connsiteY2" fmla="*/ 1143008 h 1143008"/>
              <a:gd name="connsiteX3" fmla="*/ 0 w 5572164"/>
              <a:gd name="connsiteY3" fmla="*/ 1143008 h 1143008"/>
              <a:gd name="connsiteX4" fmla="*/ 0 w 5572164"/>
              <a:gd name="connsiteY4" fmla="*/ 0 h 1143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2164" h="1143008">
                <a:moveTo>
                  <a:pt x="0" y="0"/>
                </a:moveTo>
                <a:lnTo>
                  <a:pt x="5572164" y="0"/>
                </a:lnTo>
                <a:lnTo>
                  <a:pt x="5572164" y="1143008"/>
                </a:lnTo>
                <a:lnTo>
                  <a:pt x="0" y="1143008"/>
                </a:lnTo>
                <a:lnTo>
                  <a:pt x="0" y="0"/>
                </a:lnTo>
                <a:close/>
              </a:path>
            </a:pathLst>
          </a:custGeom>
          <a:ln>
            <a:noFill/>
          </a:ln>
        </p:spPr>
        <p:txBody>
          <a:bodyPr/>
          <a:lstStyle>
            <a:lvl1pPr algn="ctr">
              <a:defRPr sz="3600" cap="all" baseline="0">
                <a:effectLst>
                  <a:outerShdw blurRad="254000" algn="tl" rotWithShape="0">
                    <a:srgbClr val="000000">
                      <a:alpha val="43137"/>
                    </a:srgbClr>
                  </a:outerShdw>
                </a:effectLst>
              </a:defRPr>
            </a:lvl1pPr>
          </a:lstStyle>
          <a:p>
            <a:r>
              <a:rPr lang="ru-RU" smtClean="0"/>
              <a:t>Образец заголовка</a:t>
            </a:r>
            <a:endParaRPr lang="en-US"/>
          </a:p>
        </p:txBody>
      </p:sp>
      <p:sp>
        <p:nvSpPr>
          <p:cNvPr id="3" name="Subtitle 2"/>
          <p:cNvSpPr>
            <a:spLocks noGrp="1"/>
          </p:cNvSpPr>
          <p:nvPr>
            <p:ph type="subTitle" idx="1"/>
          </p:nvPr>
        </p:nvSpPr>
        <p:spPr>
          <a:xfrm>
            <a:off x="857224" y="6000768"/>
            <a:ext cx="7772400" cy="642942"/>
          </a:xfrm>
        </p:spPr>
        <p:txBody>
          <a:bodyPr/>
          <a:lstStyle>
            <a:lvl1pPr marL="0" indent="0" algn="ctr">
              <a:buNone/>
              <a:defRPr sz="1600">
                <a:solidFill>
                  <a:srgbClr val="000066"/>
                </a:solidFill>
                <a:effectLst/>
                <a:latin typeface="Segoe"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2B01318-6ABD-4BDD-BBB0-D5B124F36B42}" type="datetimeFigureOut">
              <a:rPr lang="en-US" smtClean="0"/>
              <a:pPr/>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505200"/>
            <a:ext cx="7772400" cy="1362075"/>
          </a:xfrm>
        </p:spPr>
        <p:txBody>
          <a:bodyPr anchor="b" anchorCtr="0"/>
          <a:lstStyle>
            <a:lvl1pPr algn="l">
              <a:defRPr sz="3600" b="0" cap="all" baseline="0">
                <a:effectLst>
                  <a:outerShdw blurRad="254000" algn="tl" rotWithShape="0">
                    <a:srgbClr val="000000">
                      <a:alpha val="43137"/>
                    </a:srgbClr>
                  </a:outerShdw>
                </a:effectLst>
              </a:defRPr>
            </a:lvl1pPr>
          </a:lstStyle>
          <a:p>
            <a:r>
              <a:rPr lang="ru-RU" smtClean="0"/>
              <a:t>Образец заголовка</a:t>
            </a:r>
            <a:endParaRPr lang="en-US"/>
          </a:p>
        </p:txBody>
      </p:sp>
      <p:sp>
        <p:nvSpPr>
          <p:cNvPr id="3" name="Text Placeholder 2"/>
          <p:cNvSpPr>
            <a:spLocks noGrp="1"/>
          </p:cNvSpPr>
          <p:nvPr>
            <p:ph type="body" idx="1"/>
          </p:nvPr>
        </p:nvSpPr>
        <p:spPr>
          <a:xfrm>
            <a:off x="762000" y="4876801"/>
            <a:ext cx="7772400" cy="1042987"/>
          </a:xfrm>
        </p:spPr>
        <p:txBody>
          <a:bodyPr anchor="t" anchorCtr="0"/>
          <a:lstStyle>
            <a:lvl1pPr marL="0" indent="0">
              <a:buNone/>
              <a:defRPr sz="1600">
                <a:solidFill>
                  <a:schemeClr val="accent6">
                    <a:shade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22B01318-6ABD-4BDD-BBB0-D5B124F36B42}" type="datetimeFigureOut">
              <a:rPr lang="en-US" smtClean="0"/>
              <a:pPr/>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22B01318-6ABD-4BDD-BBB0-D5B124F36B42}" type="datetimeFigureOut">
              <a:rPr lang="en-US" smtClean="0"/>
              <a:pPr/>
              <a:t>4/26/2023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22B01318-6ABD-4BDD-BBB0-D5B124F36B42}" type="datetimeFigureOut">
              <a:rPr lang="en-US" smtClean="0"/>
              <a:pPr/>
              <a:t>4/26/2023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01318-6ABD-4BDD-BBB0-D5B124F36B42}" type="datetimeFigureOut">
              <a:rPr lang="en-US" smtClean="0"/>
              <a:pPr/>
              <a:t>4/26/2023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2B01318-6ABD-4BDD-BBB0-D5B124F36B42}" type="datetimeFigureOut">
              <a:rPr lang="en-US" smtClean="0"/>
              <a:pPr/>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2B01318-6ABD-4BDD-BBB0-D5B124F36B42}" type="datetimeFigureOut">
              <a:rPr lang="en-US" smtClean="0"/>
              <a:pPr/>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976" y="214290"/>
            <a:ext cx="7543824" cy="844533"/>
          </a:xfrm>
          <a:prstGeom prst="rect">
            <a:avLst/>
          </a:prstGeom>
        </p:spPr>
        <p:txBody>
          <a:bodyPr vert="horz"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514476"/>
            <a:ext cx="8229600" cy="4611688"/>
          </a:xfrm>
          <a:prstGeom prst="rect">
            <a:avLst/>
          </a:prstGeom>
        </p:spPr>
        <p:txBody>
          <a:bodyPr vert="horz"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92636"/>
            <a:ext cx="2133600" cy="365125"/>
          </a:xfrm>
          <a:prstGeom prst="rect">
            <a:avLst/>
          </a:prstGeom>
        </p:spPr>
        <p:txBody>
          <a:bodyPr vert="horz" rtlCol="0" anchor="ctr"/>
          <a:lstStyle>
            <a:lvl1pPr algn="l">
              <a:defRPr sz="1200">
                <a:solidFill>
                  <a:schemeClr val="bg1"/>
                </a:solidFill>
              </a:defRPr>
            </a:lvl1pPr>
          </a:lstStyle>
          <a:p>
            <a:fld id="{22B01318-6ABD-4BDD-BBB0-D5B124F36B42}" type="datetimeFigureOut">
              <a:rPr lang="en-US" smtClean="0">
                <a:solidFill>
                  <a:schemeClr val="bg1"/>
                </a:solidFill>
              </a:rPr>
              <a:pPr/>
              <a:t>4/26/2023</a:t>
            </a:fld>
            <a:endParaRPr lang="en-US">
              <a:solidFill>
                <a:schemeClr val="bg1"/>
              </a:solidFill>
            </a:endParaRPr>
          </a:p>
        </p:txBody>
      </p:sp>
      <p:sp>
        <p:nvSpPr>
          <p:cNvPr id="5" name="Footer Placeholder 4"/>
          <p:cNvSpPr>
            <a:spLocks noGrp="1"/>
          </p:cNvSpPr>
          <p:nvPr>
            <p:ph type="ftr" sz="quarter" idx="3"/>
          </p:nvPr>
        </p:nvSpPr>
        <p:spPr>
          <a:xfrm>
            <a:off x="3124200" y="6392636"/>
            <a:ext cx="2895600" cy="365125"/>
          </a:xfrm>
          <a:prstGeom prst="rect">
            <a:avLst/>
          </a:prstGeom>
        </p:spPr>
        <p:txBody>
          <a:bodyPr vert="horz" rtlCol="0" anchor="ctr"/>
          <a:lstStyle>
            <a:lvl1pPr algn="ctr">
              <a:defRPr sz="1200">
                <a:solidFill>
                  <a:schemeClr val="bg1"/>
                </a:solidFill>
              </a:defRPr>
            </a:lvl1pPr>
          </a:lstStyle>
          <a:p>
            <a:endParaRPr lang="en-US">
              <a:solidFill>
                <a:schemeClr val="bg1"/>
              </a:solidFill>
            </a:endParaRPr>
          </a:p>
        </p:txBody>
      </p:sp>
      <p:sp>
        <p:nvSpPr>
          <p:cNvPr id="6" name="Slide Number Placeholder 5"/>
          <p:cNvSpPr>
            <a:spLocks noGrp="1"/>
          </p:cNvSpPr>
          <p:nvPr>
            <p:ph type="sldNum" sz="quarter" idx="4"/>
          </p:nvPr>
        </p:nvSpPr>
        <p:spPr>
          <a:xfrm>
            <a:off x="6553200" y="6392636"/>
            <a:ext cx="2133600" cy="365125"/>
          </a:xfrm>
          <a:prstGeom prst="rect">
            <a:avLst/>
          </a:prstGeom>
        </p:spPr>
        <p:txBody>
          <a:bodyPr vert="horz" rtlCol="0" anchor="ctr"/>
          <a:lstStyle>
            <a:lvl1pPr algn="r">
              <a:defRPr sz="1200">
                <a:solidFill>
                  <a:schemeClr val="bg1"/>
                </a:solidFill>
              </a:defRPr>
            </a:lvl1pPr>
          </a:lstStyle>
          <a:p>
            <a:fld id="{62D56ECA-4C16-4208-B374-27591EF545A3}" type="slidenum">
              <a:rPr lang="en-US" smtClean="0">
                <a:solidFill>
                  <a:schemeClr val="bg1"/>
                </a:solidFill>
              </a:rPr>
              <a:pPr/>
              <a:t>‹#›</a:t>
            </a:fld>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rtl="0" eaLnBrk="1" latinLnBrk="0" hangingPunct="1">
        <a:spcBef>
          <a:spcPct val="0"/>
        </a:spcBef>
        <a:buNone/>
        <a:defRPr sz="3600" kern="1200" cap="none" baseline="0">
          <a:solidFill>
            <a:srgbClr val="FF0000"/>
          </a:solidFill>
          <a:effectLst>
            <a:outerShdw blurRad="38100" dist="38100" dir="2700000" algn="tl">
              <a:srgbClr val="000000">
                <a:alpha val="43137"/>
              </a:srgbClr>
            </a:outerShdw>
          </a:effectLst>
          <a:latin typeface="Segoe Semibold" pitchFamily="34" charset="0"/>
          <a:ea typeface="+mj-ea"/>
          <a:cs typeface="+mj-cs"/>
        </a:defRPr>
      </a:lvl1pPr>
    </p:titleStyle>
    <p:bodyStyle>
      <a:lvl1pPr marL="342900" indent="-342900" algn="l" rtl="0" eaLnBrk="1" latinLnBrk="0" hangingPunct="1">
        <a:spcBef>
          <a:spcPct val="20000"/>
        </a:spcBef>
        <a:buFont typeface="Arial"/>
        <a:buChar char="•"/>
        <a:defRPr sz="2800" kern="1200">
          <a:solidFill>
            <a:srgbClr val="000066"/>
          </a:solidFill>
          <a:latin typeface="Segoe" pitchFamily="34" charset="0"/>
          <a:ea typeface="+mn-ea"/>
          <a:cs typeface="+mn-cs"/>
        </a:defRPr>
      </a:lvl1pPr>
      <a:lvl2pPr marL="742950" indent="-285750" algn="l" rtl="0" eaLnBrk="1" latinLnBrk="0" hangingPunct="1">
        <a:spcBef>
          <a:spcPct val="20000"/>
        </a:spcBef>
        <a:buFont typeface="Arial"/>
        <a:buChar char="–"/>
        <a:defRPr sz="2400" kern="1200">
          <a:solidFill>
            <a:srgbClr val="000066"/>
          </a:solidFill>
          <a:latin typeface="Segoe" pitchFamily="34" charset="0"/>
          <a:ea typeface="+mn-ea"/>
          <a:cs typeface="+mn-cs"/>
        </a:defRPr>
      </a:lvl2pPr>
      <a:lvl3pPr marL="1143000" indent="-228600" algn="l" rtl="0" eaLnBrk="1" latinLnBrk="0" hangingPunct="1">
        <a:spcBef>
          <a:spcPct val="20000"/>
        </a:spcBef>
        <a:buFont typeface="Arial"/>
        <a:buChar char="•"/>
        <a:defRPr sz="2000" kern="1200">
          <a:solidFill>
            <a:srgbClr val="000066"/>
          </a:solidFill>
          <a:latin typeface="Segoe" pitchFamily="34" charset="0"/>
          <a:ea typeface="+mn-ea"/>
          <a:cs typeface="+mn-cs"/>
        </a:defRPr>
      </a:lvl3pPr>
      <a:lvl4pPr marL="1600200" indent="-228600" algn="l" rtl="0" eaLnBrk="1" latinLnBrk="0" hangingPunct="1">
        <a:spcBef>
          <a:spcPct val="20000"/>
        </a:spcBef>
        <a:buFont typeface="Arial"/>
        <a:buChar char="–"/>
        <a:defRPr sz="1800" kern="1200">
          <a:solidFill>
            <a:srgbClr val="000066"/>
          </a:solidFill>
          <a:latin typeface="Segoe" pitchFamily="34" charset="0"/>
          <a:ea typeface="+mn-ea"/>
          <a:cs typeface="+mn-cs"/>
        </a:defRPr>
      </a:lvl4pPr>
      <a:lvl5pPr marL="2057400" indent="-228600" algn="l" rtl="0" eaLnBrk="1" latinLnBrk="0" hangingPunct="1">
        <a:spcBef>
          <a:spcPct val="20000"/>
        </a:spcBef>
        <a:buFont typeface="Arial"/>
        <a:buChar char="»"/>
        <a:defRPr sz="1800" kern="1200">
          <a:solidFill>
            <a:srgbClr val="000066"/>
          </a:solidFill>
          <a:latin typeface="Segoe" pitchFamily="34" charset="0"/>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1259632" y="3212976"/>
            <a:ext cx="6768752" cy="853266"/>
          </a:xfrm>
        </p:spPr>
        <p:txBody>
          <a:bodyPr>
            <a:noAutofit/>
          </a:bodyPr>
          <a:lstStyle/>
          <a:p>
            <a:r>
              <a:rPr lang="ru-RU" sz="5400" b="1" dirty="0" smtClean="0">
                <a:latin typeface="Times New Roman" pitchFamily="18" charset="0"/>
                <a:cs typeface="Times New Roman" pitchFamily="18" charset="0"/>
              </a:rPr>
              <a:t>«Наша Родина- Россия»</a:t>
            </a:r>
            <a:endParaRPr lang="en-US" sz="5400" b="1" dirty="0">
              <a:latin typeface="Times New Roman" pitchFamily="18" charset="0"/>
              <a:cs typeface="Times New Roman" pitchFamily="18" charset="0"/>
            </a:endParaRPr>
          </a:p>
        </p:txBody>
      </p:sp>
      <p:sp>
        <p:nvSpPr>
          <p:cNvPr id="3" name="Rectangle 2"/>
          <p:cNvSpPr>
            <a:spLocks noGrp="1"/>
          </p:cNvSpPr>
          <p:nvPr>
            <p:ph type="subTitle" idx="1"/>
          </p:nvPr>
        </p:nvSpPr>
        <p:spPr>
          <a:xfrm>
            <a:off x="3347864" y="6021288"/>
            <a:ext cx="5641800" cy="642942"/>
          </a:xfrm>
        </p:spPr>
        <p:txBody>
          <a:bodyPr>
            <a:normAutofit lnSpcReduction="10000"/>
          </a:bodyPr>
          <a:lstStyle/>
          <a:p>
            <a:r>
              <a:rPr lang="ru-RU" sz="1800" b="1" dirty="0" smtClean="0">
                <a:solidFill>
                  <a:schemeClr val="tx1"/>
                </a:solidFill>
                <a:latin typeface="Times New Roman" pitchFamily="18" charset="0"/>
                <a:cs typeface="Times New Roman" pitchFamily="18" charset="0"/>
              </a:rPr>
              <a:t>Выполнили: Карпенко И.Ю</a:t>
            </a:r>
          </a:p>
          <a:p>
            <a:r>
              <a:rPr lang="ru-RU" sz="1800" b="1" dirty="0" smtClean="0">
                <a:solidFill>
                  <a:schemeClr val="tx1"/>
                </a:solidFill>
                <a:latin typeface="Times New Roman" pitchFamily="18" charset="0"/>
                <a:cs typeface="Times New Roman" pitchFamily="18" charset="0"/>
              </a:rPr>
              <a:t>                  </a:t>
            </a:r>
            <a:r>
              <a:rPr lang="ru-RU" sz="1800" b="1" dirty="0" err="1" smtClean="0">
                <a:solidFill>
                  <a:schemeClr val="tx1"/>
                </a:solidFill>
                <a:latin typeface="Times New Roman" pitchFamily="18" charset="0"/>
                <a:cs typeface="Times New Roman" pitchFamily="18" charset="0"/>
              </a:rPr>
              <a:t>Смаль</a:t>
            </a:r>
            <a:r>
              <a:rPr lang="ru-RU" sz="1800" b="1" dirty="0" smtClean="0">
                <a:solidFill>
                  <a:schemeClr val="tx1"/>
                </a:solidFill>
                <a:latin typeface="Times New Roman" pitchFamily="18" charset="0"/>
                <a:cs typeface="Times New Roman" pitchFamily="18" charset="0"/>
              </a:rPr>
              <a:t> Д.И.</a:t>
            </a:r>
            <a:endParaRPr lang="en-US" sz="1800" b="1" dirty="0">
              <a:solidFill>
                <a:schemeClr val="tx1"/>
              </a:solidFill>
              <a:latin typeface="Times New Roman" pitchFamily="18" charset="0"/>
              <a:cs typeface="Times New Roman" pitchFamily="18" charset="0"/>
            </a:endParaRPr>
          </a:p>
        </p:txBody>
      </p:sp>
      <p:sp>
        <p:nvSpPr>
          <p:cNvPr id="4" name="Rectangle 1"/>
          <p:cNvSpPr txBox="1">
            <a:spLocks/>
          </p:cNvSpPr>
          <p:nvPr/>
        </p:nvSpPr>
        <p:spPr>
          <a:xfrm>
            <a:off x="0" y="332656"/>
            <a:ext cx="8892480" cy="864096"/>
          </a:xfrm>
          <a:custGeom>
            <a:avLst/>
            <a:gdLst>
              <a:gd name="connsiteX0" fmla="*/ 0 w 5572164"/>
              <a:gd name="connsiteY0" fmla="*/ 0 h 1143008"/>
              <a:gd name="connsiteX1" fmla="*/ 5572164 w 5572164"/>
              <a:gd name="connsiteY1" fmla="*/ 0 h 1143008"/>
              <a:gd name="connsiteX2" fmla="*/ 5572164 w 5572164"/>
              <a:gd name="connsiteY2" fmla="*/ 1143008 h 1143008"/>
              <a:gd name="connsiteX3" fmla="*/ 0 w 5572164"/>
              <a:gd name="connsiteY3" fmla="*/ 1143008 h 1143008"/>
              <a:gd name="connsiteX4" fmla="*/ 0 w 5572164"/>
              <a:gd name="connsiteY4" fmla="*/ 0 h 1143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2164" h="1143008">
                <a:moveTo>
                  <a:pt x="0" y="0"/>
                </a:moveTo>
                <a:lnTo>
                  <a:pt x="5572164" y="0"/>
                </a:lnTo>
                <a:lnTo>
                  <a:pt x="5572164" y="1143008"/>
                </a:lnTo>
                <a:lnTo>
                  <a:pt x="0" y="1143008"/>
                </a:lnTo>
                <a:lnTo>
                  <a:pt x="0" y="0"/>
                </a:lnTo>
                <a:close/>
              </a:path>
            </a:pathLst>
          </a:custGeom>
          <a:ln>
            <a:noFill/>
          </a:ln>
        </p:spPr>
        <p:txBody>
          <a:bodyPr vert="horz"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0" i="0" u="none" strike="noStrike" kern="1200" cap="all" spc="0" normalizeH="0" baseline="0" noProof="0" dirty="0" smtClean="0">
                <a:ln>
                  <a:noFill/>
                </a:ln>
                <a:effectLst>
                  <a:outerShdw blurRad="254000" algn="tl" rotWithShape="0">
                    <a:srgbClr val="000000">
                      <a:alpha val="43137"/>
                    </a:srgbClr>
                  </a:outerShdw>
                </a:effectLst>
                <a:uLnTx/>
                <a:uFillTx/>
                <a:latin typeface="Times New Roman" pitchFamily="18" charset="0"/>
                <a:ea typeface="+mj-ea"/>
                <a:cs typeface="Times New Roman" pitchFamily="18" charset="0"/>
              </a:rPr>
              <a:t>Проект по нравственно-патриотическому воспитанию в средней группе.</a:t>
            </a:r>
            <a:endParaRPr kumimoji="0" lang="en-US" sz="2800" b="0" i="0" u="none" strike="noStrike" kern="1200" cap="all" spc="0" normalizeH="0" baseline="0" noProof="0" dirty="0">
              <a:ln>
                <a:noFill/>
              </a:ln>
              <a:effectLst>
                <a:outerShdw blurRad="254000" algn="tl" rotWithShape="0">
                  <a:srgbClr val="000000">
                    <a:alpha val="43137"/>
                  </a:srgbClr>
                </a:outerShdw>
              </a:effectLst>
              <a:uLnTx/>
              <a:uFillTx/>
              <a:latin typeface="Times New Roman" pitchFamily="18" charset="0"/>
              <a:ea typeface="+mj-ea"/>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tx1"/>
                </a:solidFill>
                <a:latin typeface="Times New Roman" pitchFamily="18" charset="0"/>
                <a:cs typeface="Times New Roman" pitchFamily="18" charset="0"/>
              </a:rPr>
              <a:t>Конструирование «Улицы родного города»</a:t>
            </a:r>
            <a:endParaRPr lang="ru-RU" dirty="0">
              <a:solidFill>
                <a:schemeClr val="tx1"/>
              </a:solidFill>
              <a:latin typeface="Times New Roman" pitchFamily="18" charset="0"/>
              <a:cs typeface="Times New Roman" pitchFamily="18" charset="0"/>
            </a:endParaRPr>
          </a:p>
        </p:txBody>
      </p:sp>
      <p:pic>
        <p:nvPicPr>
          <p:cNvPr id="5123" name="Picture 3" descr="G:\фото проекта\экология\IMG-20230412-WA0098.jpg"/>
          <p:cNvPicPr>
            <a:picLocks noChangeAspect="1" noChangeArrowheads="1"/>
          </p:cNvPicPr>
          <p:nvPr/>
        </p:nvPicPr>
        <p:blipFill>
          <a:blip r:embed="rId2" cstate="print"/>
          <a:srcRect/>
          <a:stretch>
            <a:fillRect/>
          </a:stretch>
        </p:blipFill>
        <p:spPr bwMode="auto">
          <a:xfrm>
            <a:off x="4860032" y="1484784"/>
            <a:ext cx="3744417" cy="4992556"/>
          </a:xfrm>
          <a:prstGeom prst="rect">
            <a:avLst/>
          </a:prstGeom>
          <a:noFill/>
        </p:spPr>
      </p:pic>
      <p:pic>
        <p:nvPicPr>
          <p:cNvPr id="5124" name="Picture 4" descr="G:\фото проекта\экология\IMG-20230412-WA0099.jpg"/>
          <p:cNvPicPr>
            <a:picLocks noChangeAspect="1" noChangeArrowheads="1"/>
          </p:cNvPicPr>
          <p:nvPr/>
        </p:nvPicPr>
        <p:blipFill>
          <a:blip r:embed="rId3" cstate="print"/>
          <a:srcRect/>
          <a:stretch>
            <a:fillRect/>
          </a:stretch>
        </p:blipFill>
        <p:spPr bwMode="auto">
          <a:xfrm>
            <a:off x="611560" y="1484784"/>
            <a:ext cx="3744416" cy="499255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фото проекта\экология\IMG-20230421-WA0029.jpg"/>
          <p:cNvPicPr>
            <a:picLocks noChangeAspect="1" noChangeArrowheads="1"/>
          </p:cNvPicPr>
          <p:nvPr/>
        </p:nvPicPr>
        <p:blipFill>
          <a:blip r:embed="rId2" cstate="print"/>
          <a:srcRect/>
          <a:stretch>
            <a:fillRect/>
          </a:stretch>
        </p:blipFill>
        <p:spPr bwMode="auto">
          <a:xfrm>
            <a:off x="1763688" y="1196752"/>
            <a:ext cx="5313784" cy="5313784"/>
          </a:xfrm>
          <a:prstGeom prst="rect">
            <a:avLst/>
          </a:prstGeom>
          <a:noFill/>
        </p:spPr>
      </p:pic>
      <p:sp>
        <p:nvSpPr>
          <p:cNvPr id="3" name="Заголовок 1"/>
          <p:cNvSpPr txBox="1">
            <a:spLocks/>
          </p:cNvSpPr>
          <p:nvPr/>
        </p:nvSpPr>
        <p:spPr>
          <a:xfrm>
            <a:off x="1142976" y="214290"/>
            <a:ext cx="7543824" cy="844533"/>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Наша</a:t>
            </a:r>
            <a:r>
              <a:rPr kumimoji="0" lang="ru-RU" sz="3600" b="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группа. Знакомство с Родиной</a:t>
            </a:r>
            <a:endParaRPr kumimoji="0" lang="ru-RU" sz="36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chemeClr val="tx1"/>
                </a:solidFill>
                <a:latin typeface="Times New Roman" pitchFamily="18" charset="0"/>
                <a:cs typeface="Times New Roman" pitchFamily="18" charset="0"/>
              </a:rPr>
              <a:t>Участие в городском конкурсе чтецов</a:t>
            </a:r>
            <a:endParaRPr lang="ru-RU" sz="3200" dirty="0">
              <a:solidFill>
                <a:schemeClr val="tx1"/>
              </a:solidFill>
              <a:latin typeface="Times New Roman" pitchFamily="18" charset="0"/>
              <a:cs typeface="Times New Roman" pitchFamily="18" charset="0"/>
            </a:endParaRPr>
          </a:p>
        </p:txBody>
      </p:sp>
      <p:pic>
        <p:nvPicPr>
          <p:cNvPr id="7170" name="Picture 2" descr="G:\фото проекта\экология\IMG-20230323-WA0036.jpg"/>
          <p:cNvPicPr>
            <a:picLocks noChangeAspect="1" noChangeArrowheads="1"/>
          </p:cNvPicPr>
          <p:nvPr/>
        </p:nvPicPr>
        <p:blipFill>
          <a:blip r:embed="rId2" cstate="print"/>
          <a:srcRect t="4586" b="26833"/>
          <a:stretch>
            <a:fillRect/>
          </a:stretch>
        </p:blipFill>
        <p:spPr bwMode="auto">
          <a:xfrm>
            <a:off x="467544" y="1772816"/>
            <a:ext cx="3888432" cy="4651989"/>
          </a:xfrm>
          <a:prstGeom prst="rect">
            <a:avLst/>
          </a:prstGeom>
          <a:noFill/>
        </p:spPr>
      </p:pic>
      <p:pic>
        <p:nvPicPr>
          <p:cNvPr id="7171" name="Picture 3" descr="G:\фото проекта\экология\IMG-20230323-WA0037.jpg"/>
          <p:cNvPicPr>
            <a:picLocks noChangeAspect="1" noChangeArrowheads="1"/>
          </p:cNvPicPr>
          <p:nvPr/>
        </p:nvPicPr>
        <p:blipFill>
          <a:blip r:embed="rId3" cstate="print"/>
          <a:srcRect l="12704" t="9219" b="33453"/>
          <a:stretch>
            <a:fillRect/>
          </a:stretch>
        </p:blipFill>
        <p:spPr bwMode="auto">
          <a:xfrm>
            <a:off x="4788024" y="1772816"/>
            <a:ext cx="3961151" cy="460851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G:\фото проекта\флаг России\20230317_160341.jpg"/>
          <p:cNvPicPr>
            <a:picLocks noChangeAspect="1" noChangeArrowheads="1"/>
          </p:cNvPicPr>
          <p:nvPr/>
        </p:nvPicPr>
        <p:blipFill>
          <a:blip r:embed="rId2" cstate="print"/>
          <a:srcRect/>
          <a:stretch>
            <a:fillRect/>
          </a:stretch>
        </p:blipFill>
        <p:spPr bwMode="auto">
          <a:xfrm rot="5400000">
            <a:off x="-180528" y="1988840"/>
            <a:ext cx="5184576" cy="3888432"/>
          </a:xfrm>
          <a:prstGeom prst="rect">
            <a:avLst/>
          </a:prstGeom>
          <a:noFill/>
        </p:spPr>
      </p:pic>
      <p:pic>
        <p:nvPicPr>
          <p:cNvPr id="8196" name="Picture 4" descr="G:\фото проекта\флаг России\20230317_160423.jpg"/>
          <p:cNvPicPr>
            <a:picLocks noChangeAspect="1" noChangeArrowheads="1"/>
          </p:cNvPicPr>
          <p:nvPr/>
        </p:nvPicPr>
        <p:blipFill>
          <a:blip r:embed="rId3" cstate="print"/>
          <a:srcRect/>
          <a:stretch>
            <a:fillRect/>
          </a:stretch>
        </p:blipFill>
        <p:spPr bwMode="auto">
          <a:xfrm rot="5400000">
            <a:off x="4067943" y="1988841"/>
            <a:ext cx="5184577" cy="3888433"/>
          </a:xfrm>
          <a:prstGeom prst="rect">
            <a:avLst/>
          </a:prstGeom>
          <a:noFill/>
        </p:spPr>
      </p:pic>
      <p:sp>
        <p:nvSpPr>
          <p:cNvPr id="5" name="Заголовок 1"/>
          <p:cNvSpPr txBox="1">
            <a:spLocks/>
          </p:cNvSpPr>
          <p:nvPr/>
        </p:nvSpPr>
        <p:spPr>
          <a:xfrm>
            <a:off x="1187624" y="332656"/>
            <a:ext cx="7543824" cy="844533"/>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3200" dirty="0" smtClean="0">
                <a:effectLst>
                  <a:outerShdw blurRad="38100" dist="38100" dir="2700000" algn="tl">
                    <a:srgbClr val="000000">
                      <a:alpha val="43137"/>
                    </a:srgbClr>
                  </a:outerShdw>
                </a:effectLst>
                <a:latin typeface="Times New Roman" pitchFamily="18" charset="0"/>
                <a:ea typeface="+mj-ea"/>
                <a:cs typeface="Times New Roman" pitchFamily="18" charset="0"/>
              </a:rPr>
              <a:t>Знакомство с символикой России</a:t>
            </a:r>
            <a:endParaRPr kumimoji="0" lang="ru-RU" sz="32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332656"/>
            <a:ext cx="7543824" cy="844533"/>
          </a:xfrm>
        </p:spPr>
        <p:txBody>
          <a:bodyPr>
            <a:normAutofit fontScale="90000"/>
          </a:bodyPr>
          <a:lstStyle/>
          <a:p>
            <a:r>
              <a:rPr lang="ru-RU" dirty="0" smtClean="0">
                <a:solidFill>
                  <a:schemeClr val="tx1"/>
                </a:solidFill>
                <a:latin typeface="Times New Roman" pitchFamily="18" charset="0"/>
                <a:cs typeface="Times New Roman" pitchFamily="18" charset="0"/>
              </a:rPr>
              <a:t>Участие во Всероссийской Акции «</a:t>
            </a:r>
            <a:r>
              <a:rPr lang="ru-RU" dirty="0" err="1" smtClean="0">
                <a:solidFill>
                  <a:schemeClr val="tx1"/>
                </a:solidFill>
                <a:latin typeface="Times New Roman" pitchFamily="18" charset="0"/>
                <a:cs typeface="Times New Roman" pitchFamily="18" charset="0"/>
              </a:rPr>
              <a:t>Зколята</a:t>
            </a:r>
            <a:r>
              <a:rPr lang="ru-RU" dirty="0" smtClean="0">
                <a:solidFill>
                  <a:schemeClr val="tx1"/>
                </a:solidFill>
                <a:latin typeface="Times New Roman" pitchFamily="18" charset="0"/>
                <a:cs typeface="Times New Roman" pitchFamily="18" charset="0"/>
              </a:rPr>
              <a:t> – защитники природы»</a:t>
            </a:r>
            <a:endParaRPr lang="ru-RU" dirty="0">
              <a:solidFill>
                <a:schemeClr val="tx1"/>
              </a:solidFill>
              <a:latin typeface="Times New Roman" pitchFamily="18" charset="0"/>
              <a:cs typeface="Times New Roman" pitchFamily="18" charset="0"/>
            </a:endParaRPr>
          </a:p>
        </p:txBody>
      </p:sp>
      <p:pic>
        <p:nvPicPr>
          <p:cNvPr id="9218" name="Picture 2" descr="G:\фото проекта\эколята\20230425_105009.jpg"/>
          <p:cNvPicPr>
            <a:picLocks noChangeAspect="1" noChangeArrowheads="1"/>
          </p:cNvPicPr>
          <p:nvPr/>
        </p:nvPicPr>
        <p:blipFill>
          <a:blip r:embed="rId2" cstate="print"/>
          <a:srcRect/>
          <a:stretch>
            <a:fillRect/>
          </a:stretch>
        </p:blipFill>
        <p:spPr bwMode="auto">
          <a:xfrm>
            <a:off x="1259632" y="1235950"/>
            <a:ext cx="7128792" cy="534659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7772400" cy="504056"/>
          </a:xfrm>
        </p:spPr>
        <p:txBody>
          <a:bodyPr>
            <a:normAutofit fontScale="90000"/>
          </a:bodyPr>
          <a:lstStyle/>
          <a:p>
            <a:pPr algn="ctr"/>
            <a:r>
              <a:rPr lang="ru-RU" sz="3200" dirty="0" smtClean="0">
                <a:solidFill>
                  <a:schemeClr val="tx1"/>
                </a:solidFill>
                <a:latin typeface="Times New Roman" pitchFamily="18" charset="0"/>
                <a:cs typeface="Times New Roman" pitchFamily="18" charset="0"/>
              </a:rPr>
              <a:t>Ожидаемые результаты</a:t>
            </a:r>
            <a:endParaRPr lang="ru-RU" sz="3200" dirty="0">
              <a:solidFill>
                <a:schemeClr val="tx1"/>
              </a:solidFill>
              <a:latin typeface="Times New Roman" pitchFamily="18" charset="0"/>
              <a:cs typeface="Times New Roman" pitchFamily="18" charset="0"/>
            </a:endParaRPr>
          </a:p>
        </p:txBody>
      </p:sp>
      <p:sp>
        <p:nvSpPr>
          <p:cNvPr id="3" name="Текст 2"/>
          <p:cNvSpPr>
            <a:spLocks noGrp="1"/>
          </p:cNvSpPr>
          <p:nvPr>
            <p:ph type="body" idx="1"/>
          </p:nvPr>
        </p:nvSpPr>
        <p:spPr>
          <a:xfrm>
            <a:off x="323528" y="1052736"/>
            <a:ext cx="8496944" cy="4824536"/>
          </a:xfrm>
        </p:spPr>
        <p:txBody>
          <a:bodyPr>
            <a:noAutofit/>
          </a:bodyPr>
          <a:lstStyle/>
          <a:p>
            <a:pPr algn="just"/>
            <a:r>
              <a:rPr lang="ru-RU" sz="2000" b="1" u="sng" dirty="0" smtClean="0">
                <a:solidFill>
                  <a:schemeClr val="tx1"/>
                </a:solidFill>
                <a:latin typeface="Times New Roman" pitchFamily="18" charset="0"/>
                <a:cs typeface="Times New Roman" pitchFamily="18" charset="0"/>
              </a:rPr>
              <a:t>Для воспитанников:</a:t>
            </a:r>
          </a:p>
          <a:p>
            <a:pPr algn="just"/>
            <a:r>
              <a:rPr lang="ru-RU" sz="2000" dirty="0" smtClean="0">
                <a:solidFill>
                  <a:schemeClr val="tx1"/>
                </a:solidFill>
                <a:latin typeface="Times New Roman" pitchFamily="18" charset="0"/>
                <a:cs typeface="Times New Roman" pitchFamily="18" charset="0"/>
              </a:rPr>
              <a:t>1.Расширение знаний детей о Родине, родном городе, крае, их истории, культуре.</a:t>
            </a:r>
          </a:p>
          <a:p>
            <a:pPr algn="just"/>
            <a:r>
              <a:rPr lang="ru-RU" sz="2000" dirty="0" smtClean="0">
                <a:solidFill>
                  <a:schemeClr val="tx1"/>
                </a:solidFill>
                <a:latin typeface="Times New Roman" pitchFamily="18" charset="0"/>
                <a:cs typeface="Times New Roman" pitchFamily="18" charset="0"/>
              </a:rPr>
              <a:t>2.Воспитание у ребенка любви и привязанности к своей Родине, родному краю, городу.</a:t>
            </a:r>
          </a:p>
          <a:p>
            <a:pPr algn="just"/>
            <a:r>
              <a:rPr lang="ru-RU" sz="2000" dirty="0" smtClean="0">
                <a:solidFill>
                  <a:schemeClr val="tx1"/>
                </a:solidFill>
                <a:latin typeface="Times New Roman" pitchFamily="18" charset="0"/>
                <a:cs typeface="Times New Roman" pitchFamily="18" charset="0"/>
              </a:rPr>
              <a:t>3.Воспитание чувства патриотизма.</a:t>
            </a:r>
          </a:p>
          <a:p>
            <a:pPr algn="just"/>
            <a:r>
              <a:rPr lang="ru-RU" sz="2000" b="1" u="sng" dirty="0" smtClean="0">
                <a:solidFill>
                  <a:schemeClr val="tx1"/>
                </a:solidFill>
                <a:latin typeface="Times New Roman" pitchFamily="18" charset="0"/>
                <a:cs typeface="Times New Roman" pitchFamily="18" charset="0"/>
              </a:rPr>
              <a:t>Для родителей:</a:t>
            </a:r>
          </a:p>
          <a:p>
            <a:pPr algn="just">
              <a:buAutoNum type="arabicPeriod"/>
            </a:pPr>
            <a:r>
              <a:rPr lang="ru-RU" sz="2000" dirty="0" smtClean="0">
                <a:solidFill>
                  <a:schemeClr val="tx1"/>
                </a:solidFill>
                <a:latin typeface="Times New Roman" pitchFamily="18" charset="0"/>
                <a:cs typeface="Times New Roman" pitchFamily="18" charset="0"/>
              </a:rPr>
              <a:t>Повышение активности родителей и детей в получении информации о родном крае, городе.</a:t>
            </a:r>
          </a:p>
          <a:p>
            <a:pPr algn="just">
              <a:buAutoNum type="arabicPeriod"/>
            </a:pPr>
            <a:r>
              <a:rPr lang="ru-RU" sz="2000" dirty="0" smtClean="0">
                <a:solidFill>
                  <a:schemeClr val="tx1"/>
                </a:solidFill>
                <a:latin typeface="Times New Roman" pitchFamily="18" charset="0"/>
                <a:cs typeface="Times New Roman" pitchFamily="18" charset="0"/>
              </a:rPr>
              <a:t>Достижение взаимопонимания и, как следствие этого, достижение эффективного  сотрудничества в ходе совместной работы.</a:t>
            </a:r>
          </a:p>
          <a:p>
            <a:pPr marL="457200" indent="-457200" algn="just"/>
            <a:r>
              <a:rPr lang="ru-RU" sz="2000" b="1" u="sng" dirty="0" smtClean="0">
                <a:solidFill>
                  <a:schemeClr val="tx1"/>
                </a:solidFill>
                <a:latin typeface="Times New Roman" pitchFamily="18" charset="0"/>
                <a:cs typeface="Times New Roman" pitchFamily="18" charset="0"/>
              </a:rPr>
              <a:t>Для педагога: </a:t>
            </a:r>
          </a:p>
          <a:p>
            <a:pPr algn="just"/>
            <a:r>
              <a:rPr lang="ru-RU" sz="2000" dirty="0" smtClean="0">
                <a:solidFill>
                  <a:schemeClr val="tx1"/>
                </a:solidFill>
                <a:latin typeface="Times New Roman" pitchFamily="18" charset="0"/>
                <a:cs typeface="Times New Roman" pitchFamily="18" charset="0"/>
              </a:rPr>
              <a:t>1. Приобретение опыта самостоятельного выбора </a:t>
            </a:r>
            <a:r>
              <a:rPr lang="ru-RU" sz="2000" dirty="0" err="1" smtClean="0">
                <a:solidFill>
                  <a:schemeClr val="tx1"/>
                </a:solidFill>
                <a:latin typeface="Times New Roman" pitchFamily="18" charset="0"/>
                <a:cs typeface="Times New Roman" pitchFamily="18" charset="0"/>
              </a:rPr>
              <a:t>исследовательско-творческой</a:t>
            </a:r>
            <a:r>
              <a:rPr lang="ru-RU" sz="2000" dirty="0" smtClean="0">
                <a:solidFill>
                  <a:schemeClr val="tx1"/>
                </a:solidFill>
                <a:latin typeface="Times New Roman" pitchFamily="18" charset="0"/>
                <a:cs typeface="Times New Roman" pitchFamily="18" charset="0"/>
              </a:rPr>
              <a:t> деятельности, оценки и самооценки, полученных результатов.</a:t>
            </a:r>
            <a:endParaRPr lang="ru-RU" sz="2000" dirty="0">
              <a:solidFill>
                <a:schemeClr val="tx1"/>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142976" y="214290"/>
            <a:ext cx="7543824" cy="844533"/>
          </a:xfrm>
        </p:spPr>
        <p:txBody>
          <a:bodyPr/>
          <a:lstStyle/>
          <a:p>
            <a:pPr algn="ctr"/>
            <a:r>
              <a:rPr lang="ru-RU" b="1" dirty="0" smtClean="0">
                <a:solidFill>
                  <a:schemeClr val="tx1"/>
                </a:solidFill>
                <a:latin typeface="Times New Roman" pitchFamily="18" charset="0"/>
                <a:cs typeface="Times New Roman" pitchFamily="18" charset="0"/>
              </a:rPr>
              <a:t>Актуальность</a:t>
            </a:r>
            <a:endParaRPr lang="ru-RU" b="1" dirty="0">
              <a:solidFill>
                <a:schemeClr val="tx1"/>
              </a:solidFill>
              <a:latin typeface="Times New Roman" pitchFamily="18" charset="0"/>
              <a:cs typeface="Times New Roman" pitchFamily="18" charset="0"/>
            </a:endParaRPr>
          </a:p>
        </p:txBody>
      </p:sp>
      <p:sp>
        <p:nvSpPr>
          <p:cNvPr id="5" name="Заголовок 1"/>
          <p:cNvSpPr txBox="1">
            <a:spLocks/>
          </p:cNvSpPr>
          <p:nvPr/>
        </p:nvSpPr>
        <p:spPr>
          <a:xfrm>
            <a:off x="467544" y="1124744"/>
            <a:ext cx="8208912" cy="5328592"/>
          </a:xfrm>
          <a:prstGeom prst="rect">
            <a:avLst/>
          </a:prstGeom>
        </p:spPr>
        <p:txBody>
          <a:bodyPr vert="horz" rtlCol="0" anchor="b" anchorCtr="0">
            <a:normAutofit fontScale="92500" lnSpcReduction="20000"/>
          </a:bodyPr>
          <a:lstStyle/>
          <a:p>
            <a:pPr marR="0" lvl="0" indent="363538" algn="just" defTabSz="914400" rtl="0" eaLnBrk="1" fontAlgn="auto" latinLnBrk="0" hangingPunct="1">
              <a:lnSpc>
                <a:spcPct val="100000"/>
              </a:lnSpc>
              <a:spcBef>
                <a:spcPct val="0"/>
              </a:spcBef>
              <a:spcAft>
                <a:spcPts val="0"/>
              </a:spcAft>
              <a:buClrTx/>
              <a:buSzTx/>
              <a:buFontTx/>
              <a:buNone/>
              <a:tabLst/>
              <a:defRPr/>
            </a:pPr>
            <a:r>
              <a:rPr kumimoji="0" lang="ru-RU" sz="2400" b="0" i="0" u="none" strike="noStrike" kern="1200" cap="none" spc="0" normalizeH="0" baseline="0" noProof="0" dirty="0" smtClean="0">
                <a:ln>
                  <a:noFill/>
                </a:ln>
                <a:solidFill>
                  <a:schemeClr val="tx1"/>
                </a:solidFill>
                <a:uLnTx/>
                <a:uFillTx/>
                <a:latin typeface="Times New Roman" pitchFamily="18" charset="0"/>
                <a:ea typeface="+mj-ea"/>
                <a:cs typeface="Times New Roman" pitchFamily="18" charset="0"/>
              </a:rPr>
              <a:t>Тема возрождения России</a:t>
            </a:r>
            <a:r>
              <a:rPr kumimoji="0" lang="ru-RU" sz="2400" b="0" i="0" u="none" strike="noStrike" kern="1200" cap="none" spc="0" normalizeH="0" noProof="0" dirty="0" smtClean="0">
                <a:ln>
                  <a:noFill/>
                </a:ln>
                <a:solidFill>
                  <a:schemeClr val="tx1"/>
                </a:solidFill>
                <a:uLnTx/>
                <a:uFillTx/>
                <a:latin typeface="Times New Roman" pitchFamily="18" charset="0"/>
                <a:ea typeface="+mj-ea"/>
                <a:cs typeface="Times New Roman" pitchFamily="18" charset="0"/>
              </a:rPr>
              <a:t> в наше время звучит особенно остро, так как старые идеалы утрачены, а новые не имеют четких границ.</a:t>
            </a:r>
          </a:p>
          <a:p>
            <a:pPr marL="0" marR="0" lvl="0" indent="0" algn="just" defTabSz="914400" rtl="0" eaLnBrk="1" fontAlgn="auto" latinLnBrk="0" hangingPunct="1">
              <a:lnSpc>
                <a:spcPct val="100000"/>
              </a:lnSpc>
              <a:spcBef>
                <a:spcPct val="0"/>
              </a:spcBef>
              <a:spcAft>
                <a:spcPts val="0"/>
              </a:spcAft>
              <a:buClrTx/>
              <a:buSzTx/>
              <a:buFontTx/>
              <a:buNone/>
              <a:tabLst/>
              <a:defRPr/>
            </a:pPr>
            <a:r>
              <a:rPr lang="ru-RU" sz="2400" baseline="0" dirty="0" smtClean="0">
                <a:latin typeface="Times New Roman" pitchFamily="18" charset="0"/>
                <a:ea typeface="+mj-ea"/>
                <a:cs typeface="Times New Roman" pitchFamily="18" charset="0"/>
              </a:rPr>
              <a:t>Родители</a:t>
            </a:r>
            <a:r>
              <a:rPr lang="ru-RU" sz="2400" dirty="0" smtClean="0">
                <a:latin typeface="Times New Roman" pitchFamily="18" charset="0"/>
                <a:ea typeface="+mj-ea"/>
                <a:cs typeface="Times New Roman" pitchFamily="18" charset="0"/>
              </a:rPr>
              <a:t> наших детей воспитывались в обществе, где утеряны общие цели, которые были очевидны при социализме. Отсюда утрата целостности, гражданственности, резкое расслоение общества, враждебность, обращенность только на себя, кардинальная смена ценностей. Поэтому патриотическому воспитанию дошкольников мы уделяем особое внимание. Патриотическое чувство не возникает само по себе. Это результат длительного целенаправленного воздействия на человека, начиная с самого раннего возраста. Необходимо не только дать детям знания о Родине, но и сформировать человека, как гражданина, испытывающего глубокие чувства по отношению к своей родине, культуре, традициям, проявляющего активную жизненную позицию. Для этого нужно взрастить в детской душе семена любви к семье и родному дому, детскому саду, городу, природе родного края. Именно с этого, что так близко детям </a:t>
            </a:r>
            <a:r>
              <a:rPr lang="ru-RU" sz="3000" dirty="0" smtClean="0">
                <a:latin typeface="Times New Roman" pitchFamily="18" charset="0"/>
                <a:ea typeface="+mj-ea"/>
                <a:cs typeface="Times New Roman" pitchFamily="18" charset="0"/>
              </a:rPr>
              <a:t>воспитывается любовь к Родине.</a:t>
            </a:r>
            <a:endParaRPr kumimoji="0" lang="ru-RU" sz="3000" b="0" i="0" u="none" strike="noStrike" kern="1200" cap="none" spc="0" normalizeH="0" baseline="0" noProof="0" dirty="0">
              <a:ln>
                <a:noFill/>
              </a:ln>
              <a:solidFill>
                <a:schemeClr val="tx1"/>
              </a:solidFill>
              <a:uLnTx/>
              <a:uFillTx/>
              <a:latin typeface="Times New Roman" pitchFamily="18" charset="0"/>
              <a:ea typeface="+mj-ea"/>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827584" y="1484784"/>
            <a:ext cx="7543824" cy="3600400"/>
          </a:xfrm>
          <a:prstGeom prst="rect">
            <a:avLst/>
          </a:prstGeom>
        </p:spPr>
        <p:txBody>
          <a:bodyPr vert="horz" rtlCol="0" anchor="b" anchorCtr="0">
            <a:norm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ru-RU" sz="3600" dirty="0" smtClean="0">
                <a:latin typeface="Times New Roman" pitchFamily="18" charset="0"/>
                <a:ea typeface="+mj-ea"/>
                <a:cs typeface="Times New Roman" pitchFamily="18" charset="0"/>
              </a:rPr>
              <a:t>Формирование чувства патриотизма у детей среднего/старшего дошкольного возраста, создание условий для расширения и закрепления знаний детей и их родителей о Родине, родном крае.</a:t>
            </a:r>
            <a:endParaRPr kumimoji="0" lang="ru-RU" sz="3600" i="0" u="none" strike="noStrike" kern="1200" cap="none" spc="0" normalizeH="0" baseline="0" noProof="0" dirty="0">
              <a:ln>
                <a:noFill/>
              </a:ln>
              <a:solidFill>
                <a:schemeClr val="tx1"/>
              </a:solidFill>
              <a:uLnTx/>
              <a:uFillTx/>
              <a:latin typeface="Times New Roman" pitchFamily="18" charset="0"/>
              <a:ea typeface="+mj-ea"/>
              <a:cs typeface="Times New Roman" pitchFamily="18" charset="0"/>
            </a:endParaRPr>
          </a:p>
        </p:txBody>
      </p:sp>
      <p:sp>
        <p:nvSpPr>
          <p:cNvPr id="5" name="Заголовок 1"/>
          <p:cNvSpPr>
            <a:spLocks noGrp="1"/>
          </p:cNvSpPr>
          <p:nvPr>
            <p:ph type="title"/>
          </p:nvPr>
        </p:nvSpPr>
        <p:spPr>
          <a:xfrm>
            <a:off x="1043608" y="476672"/>
            <a:ext cx="7543824" cy="844533"/>
          </a:xfrm>
        </p:spPr>
        <p:txBody>
          <a:bodyPr/>
          <a:lstStyle/>
          <a:p>
            <a:pPr algn="ctr"/>
            <a:r>
              <a:rPr lang="ru-RU" b="1" dirty="0" smtClean="0">
                <a:solidFill>
                  <a:schemeClr val="tx1"/>
                </a:solidFill>
                <a:latin typeface="Times New Roman" pitchFamily="18" charset="0"/>
                <a:cs typeface="Times New Roman" pitchFamily="18" charset="0"/>
              </a:rPr>
              <a:t>Цель</a:t>
            </a:r>
            <a:endParaRPr lang="ru-RU" b="1" dirty="0">
              <a:solidFill>
                <a:schemeClr val="tx1"/>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692696"/>
            <a:ext cx="7772400" cy="504056"/>
          </a:xfrm>
        </p:spPr>
        <p:txBody>
          <a:bodyPr>
            <a:normAutofit fontScale="90000"/>
          </a:bodyPr>
          <a:lstStyle/>
          <a:p>
            <a:pPr algn="ctr"/>
            <a:r>
              <a:rPr lang="ru-RU" b="1" dirty="0" smtClean="0">
                <a:solidFill>
                  <a:schemeClr val="tx1"/>
                </a:solidFill>
                <a:latin typeface="Times New Roman" pitchFamily="18" charset="0"/>
                <a:cs typeface="Times New Roman" pitchFamily="18" charset="0"/>
              </a:rPr>
              <a:t>Задачи</a:t>
            </a:r>
            <a:endParaRPr lang="ru-RU" b="1" dirty="0">
              <a:solidFill>
                <a:schemeClr val="tx1"/>
              </a:solidFill>
              <a:latin typeface="Times New Roman" pitchFamily="18" charset="0"/>
              <a:cs typeface="Times New Roman" pitchFamily="18" charset="0"/>
            </a:endParaRPr>
          </a:p>
        </p:txBody>
      </p:sp>
      <p:sp>
        <p:nvSpPr>
          <p:cNvPr id="3" name="Текст 2"/>
          <p:cNvSpPr>
            <a:spLocks noGrp="1"/>
          </p:cNvSpPr>
          <p:nvPr>
            <p:ph type="body" idx="1"/>
          </p:nvPr>
        </p:nvSpPr>
        <p:spPr>
          <a:xfrm>
            <a:off x="539552" y="1340768"/>
            <a:ext cx="8280920" cy="4752528"/>
          </a:xfrm>
        </p:spPr>
        <p:txBody>
          <a:bodyPr>
            <a:normAutofit fontScale="92500" lnSpcReduction="20000"/>
          </a:bodyPr>
          <a:lstStyle/>
          <a:p>
            <a:pPr algn="just">
              <a:buFont typeface="Arial" charset="0"/>
              <a:buChar char="•"/>
            </a:pPr>
            <a:r>
              <a:rPr lang="ru-RU" sz="2800" dirty="0" smtClean="0">
                <a:solidFill>
                  <a:schemeClr val="tx1"/>
                </a:solidFill>
                <a:latin typeface="Times New Roman" pitchFamily="18" charset="0"/>
                <a:cs typeface="Times New Roman" pitchFamily="18" charset="0"/>
              </a:rPr>
              <a:t>Создать условия для восприятия сведений об историческом прошлом и культурном облике родной страны – России; условия для организации работ с родителями по формированию патриотических чувств на основе совместной деятельности; </a:t>
            </a:r>
          </a:p>
          <a:p>
            <a:pPr algn="just">
              <a:buFont typeface="Arial" charset="0"/>
              <a:buChar char="•"/>
            </a:pPr>
            <a:r>
              <a:rPr lang="ru-RU" sz="2800" dirty="0" smtClean="0">
                <a:solidFill>
                  <a:schemeClr val="tx1"/>
                </a:solidFill>
                <a:latin typeface="Times New Roman" pitchFamily="18" charset="0"/>
                <a:cs typeface="Times New Roman" pitchFamily="18" charset="0"/>
              </a:rPr>
              <a:t>Формировать любовь к родному городу, развивать познавательный интерес и любовь к родному краю. Учить детей называть свою страну, свой город, село,  достопримечательности своей малой Родины. </a:t>
            </a:r>
          </a:p>
          <a:p>
            <a:pPr algn="just">
              <a:buFont typeface="Arial" charset="0"/>
              <a:buChar char="•"/>
            </a:pPr>
            <a:r>
              <a:rPr lang="ru-RU" sz="2800" dirty="0" smtClean="0">
                <a:solidFill>
                  <a:schemeClr val="tx1"/>
                </a:solidFill>
                <a:latin typeface="Times New Roman" pitchFamily="18" charset="0"/>
                <a:cs typeface="Times New Roman" pitchFamily="18" charset="0"/>
              </a:rPr>
              <a:t> </a:t>
            </a:r>
            <a:r>
              <a:rPr lang="ru-RU" sz="2800" dirty="0" smtClean="0">
                <a:solidFill>
                  <a:schemeClr val="tx1"/>
                </a:solidFill>
                <a:latin typeface="Times New Roman" pitchFamily="18" charset="0"/>
                <a:cs typeface="Times New Roman" pitchFamily="18" charset="0"/>
              </a:rPr>
              <a:t>Закрепление представлений о семье и родственных отношениях;</a:t>
            </a:r>
          </a:p>
          <a:p>
            <a:pPr algn="just">
              <a:buFont typeface="Arial" charset="0"/>
              <a:buChar char="•"/>
            </a:pPr>
            <a:r>
              <a:rPr lang="ru-RU" sz="2800" dirty="0" smtClean="0">
                <a:solidFill>
                  <a:schemeClr val="tx1"/>
                </a:solidFill>
                <a:latin typeface="Times New Roman" pitchFamily="18" charset="0"/>
                <a:cs typeface="Times New Roman" pitchFamily="18" charset="0"/>
              </a:rPr>
              <a:t>Воспитывать любовь к родному городу, развивать интерес к его истории, жизни горожан.</a:t>
            </a:r>
          </a:p>
          <a:p>
            <a:pPr>
              <a:buFont typeface="Arial" charset="0"/>
              <a:buChar char="•"/>
            </a:pPr>
            <a:endParaRPr lang="ru-RU" sz="2800" dirty="0" smtClean="0">
              <a:latin typeface="Times New Roman" pitchFamily="18" charset="0"/>
              <a:cs typeface="Times New Roman" pitchFamily="18" charset="0"/>
            </a:endParaRPr>
          </a:p>
          <a:p>
            <a:pPr>
              <a:buFont typeface="Arial" charset="0"/>
              <a:buChar char="•"/>
            </a:pPr>
            <a:endParaRPr lang="ru-RU"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0649"/>
            <a:ext cx="7772400" cy="1008112"/>
          </a:xfrm>
        </p:spPr>
        <p:txBody>
          <a:bodyPr/>
          <a:lstStyle/>
          <a:p>
            <a:r>
              <a:rPr lang="ru-RU" b="1" dirty="0" smtClean="0">
                <a:solidFill>
                  <a:schemeClr val="tx1"/>
                </a:solidFill>
                <a:latin typeface="Times New Roman" pitchFamily="18" charset="0"/>
                <a:cs typeface="Times New Roman" pitchFamily="18" charset="0"/>
              </a:rPr>
              <a:t>Этапы реализации проекта</a:t>
            </a:r>
            <a:endParaRPr lang="ru-RU" b="1" dirty="0">
              <a:solidFill>
                <a:schemeClr val="tx1"/>
              </a:solidFill>
              <a:latin typeface="Times New Roman" pitchFamily="18" charset="0"/>
              <a:cs typeface="Times New Roman" pitchFamily="18" charset="0"/>
            </a:endParaRPr>
          </a:p>
        </p:txBody>
      </p:sp>
      <p:sp>
        <p:nvSpPr>
          <p:cNvPr id="3" name="Текст 2"/>
          <p:cNvSpPr>
            <a:spLocks noGrp="1"/>
          </p:cNvSpPr>
          <p:nvPr>
            <p:ph type="body" idx="1"/>
          </p:nvPr>
        </p:nvSpPr>
        <p:spPr>
          <a:xfrm>
            <a:off x="611560" y="1340768"/>
            <a:ext cx="7848872" cy="4608512"/>
          </a:xfrm>
        </p:spPr>
        <p:txBody>
          <a:bodyPr>
            <a:normAutofit fontScale="92500"/>
          </a:bodyPr>
          <a:lstStyle/>
          <a:p>
            <a:pPr marL="342900" indent="-342900">
              <a:buAutoNum type="arabicPeriod"/>
            </a:pPr>
            <a:r>
              <a:rPr lang="ru-RU" sz="2800" dirty="0" smtClean="0">
                <a:solidFill>
                  <a:schemeClr val="tx1"/>
                </a:solidFill>
                <a:latin typeface="Times New Roman" pitchFamily="18" charset="0"/>
                <a:cs typeface="Times New Roman" pitchFamily="18" charset="0"/>
              </a:rPr>
              <a:t>Организационно-подготовительный этап</a:t>
            </a:r>
          </a:p>
          <a:p>
            <a:pPr marL="342900" indent="-342900"/>
            <a:r>
              <a:rPr lang="ru-RU" sz="2800" dirty="0" smtClean="0">
                <a:solidFill>
                  <a:schemeClr val="tx1"/>
                </a:solidFill>
                <a:latin typeface="Times New Roman" pitchFamily="18" charset="0"/>
                <a:cs typeface="Times New Roman" pitchFamily="18" charset="0"/>
              </a:rPr>
              <a:t>-</a:t>
            </a:r>
            <a:r>
              <a:rPr lang="ru-RU" sz="2800" dirty="0" smtClean="0">
                <a:solidFill>
                  <a:schemeClr val="tx1"/>
                </a:solidFill>
                <a:latin typeface="Times New Roman" pitchFamily="18" charset="0"/>
                <a:cs typeface="Times New Roman" pitchFamily="18" charset="0"/>
              </a:rPr>
              <a:t>Подбор научной и художественной литературы по данной проблеме для детей, педагогов и родителей;</a:t>
            </a:r>
          </a:p>
          <a:p>
            <a:pPr marL="342900" indent="-342900">
              <a:buFontTx/>
              <a:buChar char="-"/>
            </a:pPr>
            <a:r>
              <a:rPr lang="ru-RU" sz="2800" dirty="0" smtClean="0">
                <a:solidFill>
                  <a:schemeClr val="tx1"/>
                </a:solidFill>
                <a:latin typeface="Times New Roman" pitchFamily="18" charset="0"/>
                <a:cs typeface="Times New Roman" pitchFamily="18" charset="0"/>
              </a:rPr>
              <a:t>Оформление альбомов «Моя Родина – Россия», «Моя малая Родина», «Моя семья», «Народное творчество» (игры, </a:t>
            </a:r>
            <a:r>
              <a:rPr lang="ru-RU" sz="2800" dirty="0" err="1" smtClean="0">
                <a:solidFill>
                  <a:schemeClr val="tx1"/>
                </a:solidFill>
                <a:latin typeface="Times New Roman" pitchFamily="18" charset="0"/>
                <a:cs typeface="Times New Roman" pitchFamily="18" charset="0"/>
              </a:rPr>
              <a:t>потешки</a:t>
            </a:r>
            <a:r>
              <a:rPr lang="ru-RU" sz="2800" dirty="0" smtClean="0">
                <a:solidFill>
                  <a:schemeClr val="tx1"/>
                </a:solidFill>
                <a:latin typeface="Times New Roman" pitchFamily="18" charset="0"/>
                <a:cs typeface="Times New Roman" pitchFamily="18" charset="0"/>
              </a:rPr>
              <a:t>, загадки); </a:t>
            </a:r>
          </a:p>
          <a:p>
            <a:pPr marL="342900" indent="-342900">
              <a:buFontTx/>
              <a:buChar char="-"/>
            </a:pPr>
            <a:r>
              <a:rPr lang="ru-RU" sz="2800" dirty="0" smtClean="0">
                <a:solidFill>
                  <a:schemeClr val="tx1"/>
                </a:solidFill>
                <a:latin typeface="Times New Roman" pitchFamily="18" charset="0"/>
                <a:cs typeface="Times New Roman" pitchFamily="18" charset="0"/>
              </a:rPr>
              <a:t>Подобрать образцы русских народных промыслов;</a:t>
            </a:r>
          </a:p>
          <a:p>
            <a:pPr marL="514350" indent="-514350">
              <a:buAutoNum type="arabicPeriod" startAt="2"/>
            </a:pPr>
            <a:r>
              <a:rPr lang="ru-RU" sz="2800" dirty="0" smtClean="0">
                <a:solidFill>
                  <a:schemeClr val="tx1"/>
                </a:solidFill>
                <a:latin typeface="Times New Roman" pitchFamily="18" charset="0"/>
                <a:cs typeface="Times New Roman" pitchFamily="18" charset="0"/>
              </a:rPr>
              <a:t>Основной этап:</a:t>
            </a:r>
          </a:p>
          <a:p>
            <a:pPr marL="514350" indent="-514350"/>
            <a:r>
              <a:rPr lang="ru-RU" sz="2800" dirty="0" smtClean="0">
                <a:solidFill>
                  <a:schemeClr val="tx1"/>
                </a:solidFill>
                <a:latin typeface="Times New Roman" pitchFamily="18" charset="0"/>
                <a:cs typeface="Times New Roman" pitchFamily="18" charset="0"/>
              </a:rPr>
              <a:t>-  Непосредственная реализация проекта.</a:t>
            </a:r>
          </a:p>
          <a:p>
            <a:pPr marL="514350" indent="-514350">
              <a:buAutoNum type="arabicPeriod" startAt="2"/>
            </a:pPr>
            <a:endParaRPr lang="ru-RU" sz="28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latin typeface="Times New Roman" pitchFamily="18" charset="0"/>
                <a:cs typeface="Times New Roman" pitchFamily="18" charset="0"/>
              </a:rPr>
              <a:t>Знакомство с Российской Армией</a:t>
            </a:r>
            <a:endParaRPr lang="ru-RU" dirty="0">
              <a:solidFill>
                <a:schemeClr val="tx1"/>
              </a:solidFill>
              <a:latin typeface="Times New Roman" pitchFamily="18" charset="0"/>
              <a:cs typeface="Times New Roman" pitchFamily="18" charset="0"/>
            </a:endParaRPr>
          </a:p>
        </p:txBody>
      </p:sp>
      <p:pic>
        <p:nvPicPr>
          <p:cNvPr id="1027" name="Picture 3" descr="G:\фото проекта\23 февраля\20230222_091256.jpg"/>
          <p:cNvPicPr>
            <a:picLocks noChangeAspect="1" noChangeArrowheads="1"/>
          </p:cNvPicPr>
          <p:nvPr/>
        </p:nvPicPr>
        <p:blipFill>
          <a:blip r:embed="rId2" cstate="print"/>
          <a:srcRect/>
          <a:stretch>
            <a:fillRect/>
          </a:stretch>
        </p:blipFill>
        <p:spPr bwMode="auto">
          <a:xfrm>
            <a:off x="251520" y="2780928"/>
            <a:ext cx="3888432" cy="3081853"/>
          </a:xfrm>
          <a:prstGeom prst="rect">
            <a:avLst/>
          </a:prstGeom>
          <a:noFill/>
        </p:spPr>
      </p:pic>
      <p:sp>
        <p:nvSpPr>
          <p:cNvPr id="5" name="Заголовок 1"/>
          <p:cNvSpPr txBox="1">
            <a:spLocks/>
          </p:cNvSpPr>
          <p:nvPr/>
        </p:nvSpPr>
        <p:spPr>
          <a:xfrm>
            <a:off x="827584" y="5733256"/>
            <a:ext cx="7543824" cy="844533"/>
          </a:xfrm>
          <a:prstGeom prst="rect">
            <a:avLst/>
          </a:prstGeom>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Развлечение к 23 февраля</a:t>
            </a:r>
            <a:endParaRPr kumimoji="0" lang="ru-RU" sz="32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pic>
        <p:nvPicPr>
          <p:cNvPr id="1028" name="Picture 4" descr="G:\фото проекта\23 февраля\20230222_085822.jpg"/>
          <p:cNvPicPr>
            <a:picLocks noChangeAspect="1" noChangeArrowheads="1"/>
          </p:cNvPicPr>
          <p:nvPr/>
        </p:nvPicPr>
        <p:blipFill>
          <a:blip r:embed="rId3" cstate="print"/>
          <a:srcRect/>
          <a:stretch>
            <a:fillRect/>
          </a:stretch>
        </p:blipFill>
        <p:spPr bwMode="auto">
          <a:xfrm>
            <a:off x="4427984" y="1556792"/>
            <a:ext cx="4400315" cy="265995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G:\фото проекта\масленница\IMG-20230221-WA0094.jpg"/>
          <p:cNvPicPr>
            <a:picLocks noChangeAspect="1" noChangeArrowheads="1"/>
          </p:cNvPicPr>
          <p:nvPr/>
        </p:nvPicPr>
        <p:blipFill>
          <a:blip r:embed="rId2" cstate="print"/>
          <a:srcRect/>
          <a:stretch>
            <a:fillRect/>
          </a:stretch>
        </p:blipFill>
        <p:spPr bwMode="auto">
          <a:xfrm>
            <a:off x="467544" y="1646802"/>
            <a:ext cx="4536504" cy="3402378"/>
          </a:xfrm>
          <a:prstGeom prst="rect">
            <a:avLst/>
          </a:prstGeom>
          <a:noFill/>
        </p:spPr>
      </p:pic>
      <p:sp>
        <p:nvSpPr>
          <p:cNvPr id="4" name="Прямоугольник 3"/>
          <p:cNvSpPr/>
          <p:nvPr/>
        </p:nvSpPr>
        <p:spPr>
          <a:xfrm>
            <a:off x="899592" y="260648"/>
            <a:ext cx="7848872" cy="1200329"/>
          </a:xfrm>
          <a:prstGeom prst="rect">
            <a:avLst/>
          </a:prstGeom>
        </p:spPr>
        <p:txBody>
          <a:bodyPr wrap="square">
            <a:spAutoFit/>
          </a:bodyPr>
          <a:lstStyle/>
          <a:p>
            <a:pPr algn="ctr"/>
            <a:r>
              <a:rPr lang="ru-RU" sz="3600" dirty="0" smtClean="0">
                <a:latin typeface="Times New Roman" pitchFamily="18" charset="0"/>
                <a:cs typeface="Times New Roman" pitchFamily="18" charset="0"/>
              </a:rPr>
              <a:t>Знакомство с народными </a:t>
            </a:r>
          </a:p>
          <a:p>
            <a:pPr algn="ctr"/>
            <a:r>
              <a:rPr lang="ru-RU" sz="3600" dirty="0" smtClean="0">
                <a:latin typeface="Times New Roman" pitchFamily="18" charset="0"/>
                <a:cs typeface="Times New Roman" pitchFamily="18" charset="0"/>
              </a:rPr>
              <a:t>обычаями и традициями </a:t>
            </a:r>
            <a:endParaRPr lang="ru-RU" sz="3600" dirty="0"/>
          </a:p>
        </p:txBody>
      </p:sp>
      <p:pic>
        <p:nvPicPr>
          <p:cNvPr id="2052" name="Picture 4" descr="G:\фото проекта\масленница\IMG-20230221-WA0095.jpg"/>
          <p:cNvPicPr>
            <a:picLocks noChangeAspect="1" noChangeArrowheads="1"/>
          </p:cNvPicPr>
          <p:nvPr/>
        </p:nvPicPr>
        <p:blipFill>
          <a:blip r:embed="rId3" cstate="print"/>
          <a:srcRect b="13864"/>
          <a:stretch>
            <a:fillRect/>
          </a:stretch>
        </p:blipFill>
        <p:spPr bwMode="auto">
          <a:xfrm>
            <a:off x="5652120" y="1628800"/>
            <a:ext cx="3009528" cy="3456384"/>
          </a:xfrm>
          <a:prstGeom prst="rect">
            <a:avLst/>
          </a:prstGeom>
          <a:noFill/>
        </p:spPr>
      </p:pic>
      <p:sp>
        <p:nvSpPr>
          <p:cNvPr id="6" name="Прямоугольник 5"/>
          <p:cNvSpPr/>
          <p:nvPr/>
        </p:nvSpPr>
        <p:spPr>
          <a:xfrm>
            <a:off x="611560" y="5517232"/>
            <a:ext cx="7848872" cy="584775"/>
          </a:xfrm>
          <a:prstGeom prst="rect">
            <a:avLst/>
          </a:prstGeom>
        </p:spPr>
        <p:txBody>
          <a:bodyPr wrap="square">
            <a:spAutoFit/>
          </a:bodyPr>
          <a:lstStyle/>
          <a:p>
            <a:pPr algn="ctr"/>
            <a:r>
              <a:rPr lang="ru-RU" sz="3200" dirty="0" smtClean="0">
                <a:latin typeface="Times New Roman" pitchFamily="18" charset="0"/>
                <a:cs typeface="Times New Roman" pitchFamily="18" charset="0"/>
              </a:rPr>
              <a:t>Развлечение «Масленица»</a:t>
            </a:r>
            <a:endParaRPr lang="ru-RU"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332656"/>
            <a:ext cx="7543824" cy="700517"/>
          </a:xfrm>
        </p:spPr>
        <p:txBody>
          <a:bodyPr>
            <a:normAutofit fontScale="90000"/>
          </a:bodyPr>
          <a:lstStyle/>
          <a:p>
            <a:r>
              <a:rPr lang="ru-RU" dirty="0" smtClean="0">
                <a:solidFill>
                  <a:schemeClr val="tx1"/>
                </a:solidFill>
                <a:latin typeface="Times New Roman" pitchFamily="18" charset="0"/>
                <a:cs typeface="Times New Roman" pitchFamily="18" charset="0"/>
              </a:rPr>
              <a:t>Знакомство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с народно – прикладным творчеством</a:t>
            </a:r>
            <a:endParaRPr lang="ru-RU" dirty="0">
              <a:solidFill>
                <a:schemeClr val="tx1"/>
              </a:solidFill>
              <a:latin typeface="Times New Roman" pitchFamily="18" charset="0"/>
              <a:cs typeface="Times New Roman" pitchFamily="18" charset="0"/>
            </a:endParaRPr>
          </a:p>
        </p:txBody>
      </p:sp>
      <p:pic>
        <p:nvPicPr>
          <p:cNvPr id="3074" name="Picture 2" descr="G:\фото проекта\Матрёшка\20230420_101146.jpg"/>
          <p:cNvPicPr>
            <a:picLocks noChangeAspect="1" noChangeArrowheads="1"/>
          </p:cNvPicPr>
          <p:nvPr/>
        </p:nvPicPr>
        <p:blipFill>
          <a:blip r:embed="rId2" cstate="print"/>
          <a:srcRect/>
          <a:stretch>
            <a:fillRect/>
          </a:stretch>
        </p:blipFill>
        <p:spPr bwMode="auto">
          <a:xfrm rot="5400000">
            <a:off x="324907" y="1771437"/>
            <a:ext cx="4021415" cy="3016061"/>
          </a:xfrm>
          <a:prstGeom prst="rect">
            <a:avLst/>
          </a:prstGeom>
          <a:noFill/>
        </p:spPr>
      </p:pic>
      <p:pic>
        <p:nvPicPr>
          <p:cNvPr id="3075" name="Picture 3" descr="G:\фото проекта\Матрёшка\20230420_105057.jpg"/>
          <p:cNvPicPr>
            <a:picLocks noChangeAspect="1" noChangeArrowheads="1"/>
          </p:cNvPicPr>
          <p:nvPr/>
        </p:nvPicPr>
        <p:blipFill>
          <a:blip r:embed="rId3" cstate="print"/>
          <a:srcRect l="17633" r="10479"/>
          <a:stretch>
            <a:fillRect/>
          </a:stretch>
        </p:blipFill>
        <p:spPr bwMode="auto">
          <a:xfrm rot="5400000">
            <a:off x="4371250" y="1181478"/>
            <a:ext cx="4032448" cy="4207012"/>
          </a:xfrm>
          <a:prstGeom prst="rect">
            <a:avLst/>
          </a:prstGeom>
          <a:noFill/>
        </p:spPr>
      </p:pic>
      <p:sp>
        <p:nvSpPr>
          <p:cNvPr id="5" name="Заголовок 1"/>
          <p:cNvSpPr txBox="1">
            <a:spLocks/>
          </p:cNvSpPr>
          <p:nvPr/>
        </p:nvSpPr>
        <p:spPr>
          <a:xfrm>
            <a:off x="971600" y="5517232"/>
            <a:ext cx="7543824" cy="700517"/>
          </a:xfrm>
          <a:prstGeom prst="rect">
            <a:avLst/>
          </a:prstGeom>
        </p:spPr>
        <p:txBody>
          <a:bodyPr vert="horz" rtlCol="0" anchor="b" anchorCtr="0">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Раскрашивание народной игрушки</a:t>
            </a:r>
            <a:r>
              <a:rPr lang="ru-RU" sz="3600" dirty="0" smtClean="0">
                <a:effectLst>
                  <a:outerShdw blurRad="38100" dist="38100" dir="2700000" algn="tl">
                    <a:srgbClr val="000000">
                      <a:alpha val="43137"/>
                    </a:srgbClr>
                  </a:outerShdw>
                </a:effectLst>
                <a:latin typeface="Times New Roman" pitchFamily="18" charset="0"/>
                <a:ea typeface="+mj-ea"/>
                <a:cs typeface="Times New Roman" pitchFamily="18" charset="0"/>
              </a:rPr>
              <a:t> </a:t>
            </a:r>
            <a:r>
              <a:rPr lang="ru-RU" sz="3600" dirty="0" smtClean="0">
                <a:effectLst>
                  <a:outerShdw blurRad="38100" dist="38100" dir="2700000" algn="tl">
                    <a:srgbClr val="000000">
                      <a:alpha val="43137"/>
                    </a:srgbClr>
                  </a:outerShdw>
                </a:effectLst>
                <a:latin typeface="Times New Roman" pitchFamily="18" charset="0"/>
                <a:ea typeface="+mj-ea"/>
                <a:cs typeface="Times New Roman" pitchFamily="18" charset="0"/>
              </a:rPr>
              <a:t>- </a:t>
            </a:r>
            <a:r>
              <a:rPr kumimoji="0" lang="ru-RU" sz="3600" b="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матрешка</a:t>
            </a:r>
            <a:endParaRPr kumimoji="0" lang="ru-RU" sz="36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G:\фото проекта\экология\20230324_113308.jpg"/>
          <p:cNvPicPr>
            <a:picLocks noChangeAspect="1" noChangeArrowheads="1"/>
          </p:cNvPicPr>
          <p:nvPr/>
        </p:nvPicPr>
        <p:blipFill>
          <a:blip r:embed="rId2" cstate="print"/>
          <a:srcRect l="14217" r="12330"/>
          <a:stretch>
            <a:fillRect/>
          </a:stretch>
        </p:blipFill>
        <p:spPr bwMode="auto">
          <a:xfrm>
            <a:off x="1763688" y="1196752"/>
            <a:ext cx="5991824" cy="3672408"/>
          </a:xfrm>
          <a:prstGeom prst="rect">
            <a:avLst/>
          </a:prstGeom>
          <a:noFill/>
        </p:spPr>
      </p:pic>
      <p:sp>
        <p:nvSpPr>
          <p:cNvPr id="5" name="Заголовок 1"/>
          <p:cNvSpPr txBox="1">
            <a:spLocks/>
          </p:cNvSpPr>
          <p:nvPr/>
        </p:nvSpPr>
        <p:spPr>
          <a:xfrm>
            <a:off x="1043608" y="188640"/>
            <a:ext cx="7543824" cy="844533"/>
          </a:xfrm>
          <a:prstGeom prst="rect">
            <a:avLst/>
          </a:prstGeom>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Участие в Акции «Чистый город»</a:t>
            </a:r>
            <a:endParaRPr kumimoji="0" lang="ru-RU" sz="36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pic>
        <p:nvPicPr>
          <p:cNvPr id="4100" name="Picture 4" descr="G:\фото проекта\экология\20230419_161719.jpg"/>
          <p:cNvPicPr>
            <a:picLocks noChangeAspect="1" noChangeArrowheads="1"/>
          </p:cNvPicPr>
          <p:nvPr/>
        </p:nvPicPr>
        <p:blipFill>
          <a:blip r:embed="rId3" cstate="print"/>
          <a:srcRect t="19242" r="23594"/>
          <a:stretch>
            <a:fillRect/>
          </a:stretch>
        </p:blipFill>
        <p:spPr bwMode="auto">
          <a:xfrm rot="5400000">
            <a:off x="-12089" y="4397167"/>
            <a:ext cx="2543441" cy="2016224"/>
          </a:xfrm>
          <a:prstGeom prst="rect">
            <a:avLst/>
          </a:prstGeom>
          <a:noFill/>
        </p:spPr>
      </p:pic>
      <p:pic>
        <p:nvPicPr>
          <p:cNvPr id="4101" name="Picture 5" descr="G:\фото проекта\экология\20230324_113528.jpg"/>
          <p:cNvPicPr>
            <a:picLocks noChangeAspect="1" noChangeArrowheads="1"/>
          </p:cNvPicPr>
          <p:nvPr/>
        </p:nvPicPr>
        <p:blipFill>
          <a:blip r:embed="rId4" cstate="print"/>
          <a:srcRect l="6078" r="21763"/>
          <a:stretch>
            <a:fillRect/>
          </a:stretch>
        </p:blipFill>
        <p:spPr bwMode="auto">
          <a:xfrm rot="5400000">
            <a:off x="3254336" y="4026584"/>
            <a:ext cx="2564902" cy="2665878"/>
          </a:xfrm>
          <a:prstGeom prst="rect">
            <a:avLst/>
          </a:prstGeom>
          <a:noFill/>
        </p:spPr>
      </p:pic>
      <p:pic>
        <p:nvPicPr>
          <p:cNvPr id="4102" name="Picture 6" descr="G:\фото проекта\экология\20230324_113427.jpg"/>
          <p:cNvPicPr>
            <a:picLocks noChangeAspect="1" noChangeArrowheads="1"/>
          </p:cNvPicPr>
          <p:nvPr/>
        </p:nvPicPr>
        <p:blipFill>
          <a:blip r:embed="rId5" cstate="print"/>
          <a:srcRect l="18353" r="26824"/>
          <a:stretch>
            <a:fillRect/>
          </a:stretch>
        </p:blipFill>
        <p:spPr bwMode="auto">
          <a:xfrm rot="5400000">
            <a:off x="6432876" y="4304428"/>
            <a:ext cx="2542944" cy="2088232"/>
          </a:xfrm>
          <a:prstGeom prst="rect">
            <a:avLst/>
          </a:prstGeom>
          <a:noFill/>
        </p:spPr>
      </p:pic>
    </p:spTree>
  </p:cSld>
  <p:clrMapOvr>
    <a:masterClrMapping/>
  </p:clrMapOvr>
</p:sld>
</file>

<file path=ppt/theme/theme1.xml><?xml version="1.0" encoding="utf-8"?>
<a:theme xmlns:a="http://schemas.openxmlformats.org/drawingml/2006/main" name="tf01908699_win32">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E47E7E"/>
      </a:hlink>
      <a:folHlink>
        <a:srgbClr val="C8444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accent3"/>
        </a:solidFill>
        <a:ln w="25400" cap="rnd" cmpd="sng" algn="ctr">
          <a:noFill/>
          <a:prstDash val="solid"/>
        </a:ln>
        <a:effectLst/>
      </a:spPr>
      <a:bodyPr rtlCol="0" anchor="ctr"/>
      <a:lstStyle>
        <a:defPPr algn="ctr">
          <a:defRPr/>
        </a:defPPr>
      </a:lstStyle>
      <a:style>
        <a:lnRef idx="2">
          <a:schemeClr val="accent1"/>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provalStatus xmlns="9d035d7d-02e5-4a00-8b62-9a556aabc7b5">InProgress</ApprovalStatus>
    <EditorialTags xmlns="9d035d7d-02e5-4a00-8b62-9a556aabc7b5" xsi:nil="true"/>
    <MarketSpecific xmlns="9d035d7d-02e5-4a00-8b62-9a556aabc7b5">true</MarketSpecific>
    <TPLaunchHelpLinkType xmlns="9d035d7d-02e5-4a00-8b62-9a556aabc7b5">Template</TPLaunchHelpLinkType>
    <TPNamespace xmlns="9d035d7d-02e5-4a00-8b62-9a556aabc7b5" xsi:nil="true"/>
    <TemplateTemplateType xmlns="9d035d7d-02e5-4a00-8b62-9a556aabc7b5">PowerPoint 12 Default</TemplateTemplateType>
    <UANotes xmlns="9d035d7d-02e5-4a00-8b62-9a556aabc7b5" xsi:nil="true"/>
    <VoteCount xmlns="9d035d7d-02e5-4a00-8b62-9a556aabc7b5" xsi:nil="true"/>
    <HandoffToMSDN xmlns="9d035d7d-02e5-4a00-8b62-9a556aabc7b5" xsi:nil="true"/>
    <OriginAsset xmlns="9d035d7d-02e5-4a00-8b62-9a556aabc7b5" xsi:nil="true"/>
    <PublishTargets xmlns="9d035d7d-02e5-4a00-8b62-9a556aabc7b5">OfficeOnline</PublishTargets>
    <AssetType xmlns="9d035d7d-02e5-4a00-8b62-9a556aabc7b5">TP</AssetType>
    <IntlLangReview xmlns="9d035d7d-02e5-4a00-8b62-9a556aabc7b5" xsi:nil="true"/>
    <NumericId xmlns="9d035d7d-02e5-4a00-8b62-9a556aabc7b5" xsi:nil="true"/>
    <OOCacheId xmlns="9d035d7d-02e5-4a00-8b62-9a556aabc7b5" xsi:nil="true"/>
    <ClipArtFilename xmlns="9d035d7d-02e5-4a00-8b62-9a556aabc7b5" xsi:nil="true"/>
    <OpenTemplate xmlns="9d035d7d-02e5-4a00-8b62-9a556aabc7b5">true</OpenTemplate>
    <TPExecutable xmlns="9d035d7d-02e5-4a00-8b62-9a556aabc7b5" xsi:nil="true"/>
    <LastHandOff xmlns="9d035d7d-02e5-4a00-8b62-9a556aabc7b5" xsi:nil="true"/>
    <TPLaunchHelpLink xmlns="9d035d7d-02e5-4a00-8b62-9a556aabc7b5" xsi:nil="true"/>
    <Providers xmlns="9d035d7d-02e5-4a00-8b62-9a556aabc7b5" xsi:nil="true"/>
    <TPAppVersion xmlns="9d035d7d-02e5-4a00-8b62-9a556aabc7b5" xsi:nil="true"/>
    <IsSearchable xmlns="9d035d7d-02e5-4a00-8b62-9a556aabc7b5">true</IsSearchable>
    <EditorialStatus xmlns="9d035d7d-02e5-4a00-8b62-9a556aabc7b5">Complete</EditorialStatus>
    <UALocComments xmlns="9d035d7d-02e5-4a00-8b62-9a556aabc7b5" xsi:nil="true"/>
    <CSXHash xmlns="9d035d7d-02e5-4a00-8b62-9a556aabc7b5" xsi:nil="true"/>
    <DirectSourceMarket xmlns="9d035d7d-02e5-4a00-8b62-9a556aabc7b5" xsi:nil="true"/>
    <DSATActionTaken xmlns="9d035d7d-02e5-4a00-8b62-9a556aabc7b5" xsi:nil="true"/>
    <PolicheckWords xmlns="9d035d7d-02e5-4a00-8b62-9a556aabc7b5" xsi:nil="true"/>
    <BugNumber xmlns="9d035d7d-02e5-4a00-8b62-9a556aabc7b5" xsi:nil="true"/>
    <Downloads xmlns="9d035d7d-02e5-4a00-8b62-9a556aabc7b5">0</Downloads>
    <ThumbnailAssetId xmlns="9d035d7d-02e5-4a00-8b62-9a556aabc7b5" xsi:nil="true"/>
    <TrustLevel xmlns="9d035d7d-02e5-4a00-8b62-9a556aabc7b5">1 Microsoft Managed Content</TrustLevel>
    <UALocRecommendation xmlns="9d035d7d-02e5-4a00-8b62-9a556aabc7b5">Localize</UALocRecommendation>
    <TPApplication xmlns="9d035d7d-02e5-4a00-8b62-9a556aabc7b5" xsi:nil="true"/>
    <AssetId xmlns="9d035d7d-02e5-4a00-8b62-9a556aabc7b5">TP101908694</AssetId>
    <APEditor xmlns="9d035d7d-02e5-4a00-8b62-9a556aabc7b5">
      <UserInfo>
        <DisplayName/>
        <AccountId xsi:nil="true"/>
        <AccountType/>
      </UserInfo>
    </APEditor>
    <PrimaryImageGen xmlns="9d035d7d-02e5-4a00-8b62-9a556aabc7b5">true</PrimaryImageGen>
    <TPInstallLocation xmlns="9d035d7d-02e5-4a00-8b62-9a556aabc7b5" xsi:nil="true"/>
    <Manager xmlns="9d035d7d-02e5-4a00-8b62-9a556aabc7b5" xsi:nil="true"/>
    <ParentAssetId xmlns="9d035d7d-02e5-4a00-8b62-9a556aabc7b5" xsi:nil="true"/>
    <SubmitterId xmlns="9d035d7d-02e5-4a00-8b62-9a556aabc7b5" xsi:nil="true"/>
    <TemplateStatus xmlns="9d035d7d-02e5-4a00-8b62-9a556aabc7b5">Complete</TemplateStatus>
    <APAuthor xmlns="9d035d7d-02e5-4a00-8b62-9a556aabc7b5">
      <UserInfo>
        <DisplayName>FAREAST\v-thjoth</DisplayName>
        <AccountId>39</AccountId>
        <AccountType/>
      </UserInfo>
    </APAuthor>
    <TPCommandLine xmlns="9d035d7d-02e5-4a00-8b62-9a556aabc7b5" xsi:nil="true"/>
    <APDescription xmlns="9d035d7d-02e5-4a00-8b62-9a556aabc7b5" xsi:nil="true"/>
    <UAProjectedTotalWords xmlns="9d035d7d-02e5-4a00-8b62-9a556aabc7b5" xsi:nil="true"/>
    <Provider xmlns="9d035d7d-02e5-4a00-8b62-9a556aabc7b5" xsi:nil="true"/>
    <ApprovalLog xmlns="9d035d7d-02e5-4a00-8b62-9a556aabc7b5" xsi:nil="true"/>
    <Component xmlns="91e8d559-4d54-460d-ba58-5d5027f88b4d" xsi:nil="true"/>
    <LastPublishResultLookup xmlns="9d035d7d-02e5-4a00-8b62-9a556aabc7b5" xsi:nil="true"/>
    <BusinessGroup xmlns="9d035d7d-02e5-4a00-8b62-9a556aabc7b5" xsi:nil="true"/>
    <PublishStatusLookup xmlns="9d035d7d-02e5-4a00-8b62-9a556aabc7b5">
      <Value>267185</Value>
      <Value>407212</Value>
    </PublishStatusLookup>
    <SourceTitle xmlns="9d035d7d-02e5-4a00-8b62-9a556aabc7b5" xsi:nil="true"/>
    <AcquiredFrom xmlns="9d035d7d-02e5-4a00-8b62-9a556aabc7b5">Internal MS</AcquiredFrom>
    <CSXSubmissionMarket xmlns="9d035d7d-02e5-4a00-8b62-9a556aabc7b5" xsi:nil="true"/>
    <Markets xmlns="9d035d7d-02e5-4a00-8b62-9a556aabc7b5"/>
    <OriginalSourceMarket xmlns="9d035d7d-02e5-4a00-8b62-9a556aabc7b5" xsi:nil="true"/>
    <ArtSampleDocs xmlns="9d035d7d-02e5-4a00-8b62-9a556aabc7b5" xsi:nil="true"/>
    <ShowIn xmlns="9d035d7d-02e5-4a00-8b62-9a556aabc7b5">Show everywhere</ShowIn>
    <TPClientViewer xmlns="9d035d7d-02e5-4a00-8b62-9a556aabc7b5" xsi:nil="true"/>
    <IntlLangReviewDate xmlns="9d035d7d-02e5-4a00-8b62-9a556aabc7b5" xsi:nil="true"/>
    <TPFriendlyName xmlns="9d035d7d-02e5-4a00-8b62-9a556aabc7b5" xsi:nil="true"/>
    <AverageRating xmlns="9d035d7d-02e5-4a00-8b62-9a556aabc7b5" xsi:nil="true"/>
    <AssetStart xmlns="9d035d7d-02e5-4a00-8b62-9a556aabc7b5">2010-06-18T10:05:00+00:00</AssetStart>
    <TPComponent xmlns="9d035d7d-02e5-4a00-8b62-9a556aabc7b5" xsi:nil="true"/>
    <CrawlForDependencies xmlns="9d035d7d-02e5-4a00-8b62-9a556aabc7b5">false</CrawlForDependencies>
    <FriendlyTitle xmlns="9d035d7d-02e5-4a00-8b62-9a556aabc7b5" xsi:nil="true"/>
    <LastModifiedDateTime xmlns="9d035d7d-02e5-4a00-8b62-9a556aabc7b5" xsi:nil="true"/>
    <LegacyData xmlns="9d035d7d-02e5-4a00-8b62-9a556aabc7b5" xsi:nil="true"/>
    <Milestone xmlns="9d035d7d-02e5-4a00-8b62-9a556aabc7b5" xsi:nil="true"/>
    <TimesCloned xmlns="9d035d7d-02e5-4a00-8b62-9a556aabc7b5" xsi:nil="true"/>
    <ContentItem xmlns="9d035d7d-02e5-4a00-8b62-9a556aabc7b5" xsi:nil="true"/>
    <IsDeleted xmlns="9d035d7d-02e5-4a00-8b62-9a556aabc7b5">false</IsDeleted>
    <UACurrentWords xmlns="9d035d7d-02e5-4a00-8b62-9a556aabc7b5" xsi:nil="true"/>
    <AssetExpire xmlns="9d035d7d-02e5-4a00-8b62-9a556aabc7b5">2100-01-01T08:00:00+00:00</AssetExpire>
    <Description0 xmlns="91e8d559-4d54-460d-ba58-5d5027f88b4d" xsi:nil="true"/>
    <MachineTranslated xmlns="9d035d7d-02e5-4a00-8b62-9a556aabc7b5">false</MachineTranslated>
    <OutputCachingOn xmlns="9d035d7d-02e5-4a00-8b62-9a556aabc7b5">true</OutputCachingOn>
    <PlannedPubDate xmlns="9d035d7d-02e5-4a00-8b62-9a556aabc7b5" xsi:nil="true"/>
    <CSXUpdate xmlns="9d035d7d-02e5-4a00-8b62-9a556aabc7b5">false</CSXUpdate>
    <IntlLangReviewer xmlns="9d035d7d-02e5-4a00-8b62-9a556aabc7b5" xsi:nil="true"/>
    <IntlLocPriority xmlns="9d035d7d-02e5-4a00-8b62-9a556aabc7b5" xsi:nil="true"/>
    <CSXSubmissionDate xmlns="9d035d7d-02e5-4a00-8b62-9a556aabc7b5" xsi:nil="true"/>
    <BlockPublish xmlns="9d035d7d-02e5-4a00-8b62-9a556aabc7b5" xsi:nil="true"/>
    <InternalTagsTaxHTField0 xmlns="9d035d7d-02e5-4a00-8b62-9a556aabc7b5">
      <Terms xmlns="http://schemas.microsoft.com/office/infopath/2007/PartnerControls"/>
    </InternalTagsTaxHTField0>
    <LocComments xmlns="9d035d7d-02e5-4a00-8b62-9a556aabc7b5" xsi:nil="true"/>
    <OriginalRelease xmlns="9d035d7d-02e5-4a00-8b62-9a556aabc7b5">14</OriginalRelease>
    <LocLastLocAttemptVersionLookup xmlns="9d035d7d-02e5-4a00-8b62-9a556aabc7b5">184637</LocLastLocAttemptVersionLookup>
    <CampaignTagsTaxHTField0 xmlns="9d035d7d-02e5-4a00-8b62-9a556aabc7b5">
      <Terms xmlns="http://schemas.microsoft.com/office/infopath/2007/PartnerControls"/>
    </CampaignTagsTaxHTField0>
    <TaxCatchAll xmlns="9d035d7d-02e5-4a00-8b62-9a556aabc7b5"/>
    <LocRecommendedHandoff xmlns="9d035d7d-02e5-4a00-8b62-9a556aabc7b5" xsi:nil="true"/>
    <LocalizationTagsTaxHTField0 xmlns="9d035d7d-02e5-4a00-8b62-9a556aabc7b5">
      <Terms xmlns="http://schemas.microsoft.com/office/infopath/2007/PartnerControls"/>
    </LocalizationTagsTaxHTField0>
    <RecommendationsModifier xmlns="9d035d7d-02e5-4a00-8b62-9a556aabc7b5" xsi:nil="true"/>
    <LocManualTestRequired xmlns="9d035d7d-02e5-4a00-8b62-9a556aabc7b5">false</LocManualTestRequired>
    <ScenarioTagsTaxHTField0 xmlns="9d035d7d-02e5-4a00-8b62-9a556aabc7b5">
      <Terms xmlns="http://schemas.microsoft.com/office/infopath/2007/PartnerControls"/>
    </ScenarioTagsTaxHTField0>
    <FeatureTagsTaxHTField0 xmlns="9d035d7d-02e5-4a00-8b62-9a556aabc7b5">
      <Terms xmlns="http://schemas.microsoft.com/office/infopath/2007/PartnerControls"/>
    </FeatureTagsTaxHTField0>
    <LocMarketGroupTiers2 xmlns="9d035d7d-02e5-4a00-8b62-9a556aabc7b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BB2780C3CC07BD4BAA623FF9571645580400D1570604EA743043A2641365C0E91715" ma:contentTypeVersion="55" ma:contentTypeDescription="Create a new document." ma:contentTypeScope="" ma:versionID="2c496a0f341a72d7e8cbd42eb499a6d4">
  <xsd:schema xmlns:xsd="http://www.w3.org/2001/XMLSchema" xmlns:xs="http://www.w3.org/2001/XMLSchema" xmlns:p="http://schemas.microsoft.com/office/2006/metadata/properties" xmlns:ns2="9d035d7d-02e5-4a00-8b62-9a556aabc7b5" xmlns:ns3="91e8d559-4d54-460d-ba58-5d5027f88b4d" targetNamespace="http://schemas.microsoft.com/office/2006/metadata/properties" ma:root="true" ma:fieldsID="2bcea688bd265da693c2f253e50f4ab0" ns2:_="" ns3:_="">
    <xsd:import namespace="9d035d7d-02e5-4a00-8b62-9a556aabc7b5"/>
    <xsd:import namespace="91e8d559-4d54-460d-ba58-5d5027f88b4d"/>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35d7d-02e5-4a00-8b62-9a556aabc7b5"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dc117081-80f4-4e10-b46d-e6dc6854316c}"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41FC7ADF-4C62-4413-95B2-CDE72C4AD396}" ma:internalName="CSXSubmissionMarket" ma:readOnly="false" ma:showField="MarketName" ma:web="9d035d7d-02e5-4a00-8b62-9a556aabc7b5">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5e663266-dbf1-446f-b076-28feab654dae}"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CD722278-12DA-4BA9-B56C-2624CA46C480}" ma:internalName="InProjectListLookup" ma:readOnly="true" ma:showField="InProjectList"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65226a81-6f17-445b-9321-8ea42e2eee04}"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CD722278-12DA-4BA9-B56C-2624CA46C480}" ma:internalName="LastCompleteVersionLookup" ma:readOnly="true" ma:showField="LastCompleteVersion"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CD722278-12DA-4BA9-B56C-2624CA46C480}" ma:internalName="LastPreviewErrorLookup" ma:readOnly="true" ma:showField="LastPreviewError"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CD722278-12DA-4BA9-B56C-2624CA46C480}" ma:internalName="LastPreviewResultLookup" ma:readOnly="true" ma:showField="LastPreviewResult"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CD722278-12DA-4BA9-B56C-2624CA46C480}" ma:internalName="LastPreviewAttemptDateLookup" ma:readOnly="true" ma:showField="LastPreviewAttemptDat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CD722278-12DA-4BA9-B56C-2624CA46C480}" ma:internalName="LastPreviewedByLookup" ma:readOnly="true" ma:showField="LastPreviewedBy"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CD722278-12DA-4BA9-B56C-2624CA46C480}" ma:internalName="LastPreviewTimeLookup" ma:readOnly="true" ma:showField="LastPreviewTim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CD722278-12DA-4BA9-B56C-2624CA46C480}" ma:internalName="LastPreviewVersionLookup" ma:readOnly="true" ma:showField="LastPreviewVersion"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CD722278-12DA-4BA9-B56C-2624CA46C480}" ma:internalName="LastPublishErrorLookup" ma:readOnly="true" ma:showField="LastPublishError"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CD722278-12DA-4BA9-B56C-2624CA46C480}" ma:internalName="LastPublishResultLookup" ma:readOnly="true" ma:showField="LastPublishResult"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CD722278-12DA-4BA9-B56C-2624CA46C480}" ma:internalName="LastPublishAttemptDateLookup" ma:readOnly="true" ma:showField="LastPublishAttemptDat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CD722278-12DA-4BA9-B56C-2624CA46C480}" ma:internalName="LastPublishedByLookup" ma:readOnly="true" ma:showField="LastPublishedBy"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CD722278-12DA-4BA9-B56C-2624CA46C480}" ma:internalName="LastPublishTimeLookup" ma:readOnly="true" ma:showField="LastPublishTim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CD722278-12DA-4BA9-B56C-2624CA46C480}" ma:internalName="LastPublishVersionLookup" ma:readOnly="true" ma:showField="LastPublishVersion"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B116CC8E-FCD3-4331-849C-1BF4DB8052AE}" ma:internalName="LocLastLocAttemptVersionLookup" ma:readOnly="false" ma:showField="LastLocAttemptVersion" ma:web="9d035d7d-02e5-4a00-8b62-9a556aabc7b5">
      <xsd:simpleType>
        <xsd:restriction base="dms:Lookup"/>
      </xsd:simpleType>
    </xsd:element>
    <xsd:element name="LocLastLocAttemptVersionTypeLookup" ma:index="72" nillable="true" ma:displayName="Loc Last Loc Attempt Version Type" ma:default="" ma:list="{B116CC8E-FCD3-4331-849C-1BF4DB8052AE}" ma:internalName="LocLastLocAttemptVersionTypeLookup" ma:readOnly="true" ma:showField="LastLocAttemptVersionType" ma:web="9d035d7d-02e5-4a00-8b62-9a556aabc7b5">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B116CC8E-FCD3-4331-849C-1BF4DB8052AE}" ma:internalName="LocNewPublishedVersionLookup" ma:readOnly="true" ma:showField="NewPublishedVersion" ma:web="9d035d7d-02e5-4a00-8b62-9a556aabc7b5">
      <xsd:simpleType>
        <xsd:restriction base="dms:Lookup"/>
      </xsd:simpleType>
    </xsd:element>
    <xsd:element name="LocOverallHandbackStatusLookup" ma:index="76" nillable="true" ma:displayName="Loc Overall Handback Status" ma:default="" ma:list="{B116CC8E-FCD3-4331-849C-1BF4DB8052AE}" ma:internalName="LocOverallHandbackStatusLookup" ma:readOnly="true" ma:showField="OverallHandbackStatus" ma:web="9d035d7d-02e5-4a00-8b62-9a556aabc7b5">
      <xsd:simpleType>
        <xsd:restriction base="dms:Lookup"/>
      </xsd:simpleType>
    </xsd:element>
    <xsd:element name="LocOverallLocStatusLookup" ma:index="77" nillable="true" ma:displayName="Loc Overall Localize Status" ma:default="" ma:list="{B116CC8E-FCD3-4331-849C-1BF4DB8052AE}" ma:internalName="LocOverallLocStatusLookup" ma:readOnly="true" ma:showField="OverallLocStatus" ma:web="9d035d7d-02e5-4a00-8b62-9a556aabc7b5">
      <xsd:simpleType>
        <xsd:restriction base="dms:Lookup"/>
      </xsd:simpleType>
    </xsd:element>
    <xsd:element name="LocOverallPreviewStatusLookup" ma:index="78" nillable="true" ma:displayName="Loc Overall Preview Status" ma:default="" ma:list="{B116CC8E-FCD3-4331-849C-1BF4DB8052AE}" ma:internalName="LocOverallPreviewStatusLookup" ma:readOnly="true" ma:showField="OverallPreviewStatus" ma:web="9d035d7d-02e5-4a00-8b62-9a556aabc7b5">
      <xsd:simpleType>
        <xsd:restriction base="dms:Lookup"/>
      </xsd:simpleType>
    </xsd:element>
    <xsd:element name="LocOverallPublishStatusLookup" ma:index="79" nillable="true" ma:displayName="Loc Overall Publish Status" ma:default="" ma:list="{B116CC8E-FCD3-4331-849C-1BF4DB8052AE}" ma:internalName="LocOverallPublishStatusLookup" ma:readOnly="true" ma:showField="OverallPublishStatus" ma:web="9d035d7d-02e5-4a00-8b62-9a556aabc7b5">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B116CC8E-FCD3-4331-849C-1BF4DB8052AE}" ma:internalName="LocProcessedForHandoffsLookup" ma:readOnly="true" ma:showField="ProcessedForHandoffs" ma:web="9d035d7d-02e5-4a00-8b62-9a556aabc7b5">
      <xsd:simpleType>
        <xsd:restriction base="dms:Lookup"/>
      </xsd:simpleType>
    </xsd:element>
    <xsd:element name="LocProcessedForMarketsLookup" ma:index="82" nillable="true" ma:displayName="Loc Processed For Markets" ma:default="" ma:list="{B116CC8E-FCD3-4331-849C-1BF4DB8052AE}" ma:internalName="LocProcessedForMarketsLookup" ma:readOnly="true" ma:showField="ProcessedForMarkets" ma:web="9d035d7d-02e5-4a00-8b62-9a556aabc7b5">
      <xsd:simpleType>
        <xsd:restriction base="dms:Lookup"/>
      </xsd:simpleType>
    </xsd:element>
    <xsd:element name="LocPublishedDependentAssetsLookup" ma:index="83" nillable="true" ma:displayName="Loc Published Dependent Assets" ma:default="" ma:list="{B116CC8E-FCD3-4331-849C-1BF4DB8052AE}" ma:internalName="LocPublishedDependentAssetsLookup" ma:readOnly="true" ma:showField="PublishedDependentAssets" ma:web="9d035d7d-02e5-4a00-8b62-9a556aabc7b5">
      <xsd:simpleType>
        <xsd:restriction base="dms:Lookup"/>
      </xsd:simpleType>
    </xsd:element>
    <xsd:element name="LocPublishedLinkedAssetsLookup" ma:index="84" nillable="true" ma:displayName="Loc Published Linked Assets" ma:default="" ma:list="{B116CC8E-FCD3-4331-849C-1BF4DB8052AE}" ma:internalName="LocPublishedLinkedAssetsLookup" ma:readOnly="true" ma:showField="PublishedLinkedAssets" ma:web="9d035d7d-02e5-4a00-8b62-9a556aabc7b5">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c95181ba-569f-436f-adb3-78c3831fea54}"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41FC7ADF-4C62-4413-95B2-CDE72C4AD396}" ma:internalName="Markets" ma:readOnly="false" ma:showField="MarketNam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CD722278-12DA-4BA9-B56C-2624CA46C480}" ma:internalName="NumOfRatingsLookup" ma:readOnly="true" ma:showField="NumOfRatings"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CD722278-12DA-4BA9-B56C-2624CA46C480}" ma:internalName="PublishStatusLookup" ma:readOnly="false" ma:showField="PublishStatus"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a34c0026-7bf6-479c-b6e7-24710140ce31}"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0ef119a3-9350-4d50-81f0-e824a5745f43}" ma:internalName="TaxCatchAll" ma:showField="CatchAllData"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0ef119a3-9350-4d50-81f0-e824a5745f43}" ma:internalName="TaxCatchAllLabel" ma:readOnly="true" ma:showField="CatchAllDataLabel"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1e8d559-4d54-460d-ba58-5d5027f88b4d"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EA93F6-6209-450E-A12E-1F99049ABC9B}">
  <ds:schemaRefs>
    <ds:schemaRef ds:uri="http://schemas.microsoft.com/sharepoint/v3/contenttype/forms"/>
  </ds:schemaRefs>
</ds:datastoreItem>
</file>

<file path=customXml/itemProps2.xml><?xml version="1.0" encoding="utf-8"?>
<ds:datastoreItem xmlns:ds="http://schemas.openxmlformats.org/officeDocument/2006/customXml" ds:itemID="{A18442B2-B55C-4F87-83B2-EB1292C80BBF}">
  <ds:schemaRefs>
    <ds:schemaRef ds:uri="http://schemas.microsoft.com/office/2006/metadata/properties"/>
    <ds:schemaRef ds:uri="http://schemas.microsoft.com/office/infopath/2007/PartnerControls"/>
    <ds:schemaRef ds:uri="9d035d7d-02e5-4a00-8b62-9a556aabc7b5"/>
    <ds:schemaRef ds:uri="91e8d559-4d54-460d-ba58-5d5027f88b4d"/>
  </ds:schemaRefs>
</ds:datastoreItem>
</file>

<file path=customXml/itemProps3.xml><?xml version="1.0" encoding="utf-8"?>
<ds:datastoreItem xmlns:ds="http://schemas.openxmlformats.org/officeDocument/2006/customXml" ds:itemID="{C0CA1336-458C-480B-8ABE-BD390D2D36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035d7d-02e5-4a00-8b62-9a556aabc7b5"/>
    <ds:schemaRef ds:uri="91e8d559-4d54-460d-ba58-5d5027f88b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tf01908699_win32</Template>
  <TotalTime>0</TotalTime>
  <Words>519</Words>
  <Application>Microsoft Office PowerPoint</Application>
  <PresentationFormat>Экран (4:3)</PresentationFormat>
  <Paragraphs>45</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tf01908699_win32</vt:lpstr>
      <vt:lpstr>«Наша Родина- Россия»</vt:lpstr>
      <vt:lpstr>Актуальность</vt:lpstr>
      <vt:lpstr>Цель</vt:lpstr>
      <vt:lpstr>Задачи</vt:lpstr>
      <vt:lpstr>Этапы реализации проекта</vt:lpstr>
      <vt:lpstr>Знакомство с Российской Армией</vt:lpstr>
      <vt:lpstr>Слайд 7</vt:lpstr>
      <vt:lpstr>Знакомство  с народно – прикладным творчеством</vt:lpstr>
      <vt:lpstr>Слайд 9</vt:lpstr>
      <vt:lpstr>Конструирование «Улицы родного города»</vt:lpstr>
      <vt:lpstr>Слайд 11</vt:lpstr>
      <vt:lpstr>Участие в городском конкурсе чтецов</vt:lpstr>
      <vt:lpstr>Слайд 13</vt:lpstr>
      <vt:lpstr>Участие во Всероссийской Акции «Зколята – защитники природы»</vt:lpstr>
      <vt:lpstr>Ожидаемые результаты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Презентация о России</dc:subject>
  <dc:creator/>
  <cp:keywords>Презентация о России</cp:keywords>
  <dc:description>Презентация о России</dc:description>
  <cp:lastModifiedBy/>
  <cp:revision>1</cp:revision>
  <dcterms:created xsi:type="dcterms:W3CDTF">2023-04-26T09:02:28Z</dcterms:created>
  <dcterms:modified xsi:type="dcterms:W3CDTF">2023-04-26T10:48:51Z</dcterms:modified>
  <cp:category>Презентация о России</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CID">
    <vt:lpwstr>1049</vt:lpwstr>
  </property>
  <property fmtid="{D5CDD505-2E9C-101B-9397-08002B2CF9AE}" pid="3" name="_TemplateID">
    <vt:lpwstr>TC101659601049</vt:lpwstr>
  </property>
  <property fmtid="{D5CDD505-2E9C-101B-9397-08002B2CF9AE}" pid="4" name="ContentTypeId">
    <vt:lpwstr>0x010100BB2780C3CC07BD4BAA623FF9571645580400D1570604EA743043A2641365C0E91715</vt:lpwstr>
  </property>
</Properties>
</file>